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3EF19-7795-4620-AD68-BDC3B516EACF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0776C-DD72-43E5-A020-4645B5767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0776C-DD72-43E5-A020-4645B57678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92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44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80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81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538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929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55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56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282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27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8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14A780-406C-4BAF-81D0-C7B520300F6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17BD813-895B-4D35-A7FA-20E5690C9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750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A34AB4-FDA0-46AE-8DB0-0E36BF1DE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068637"/>
            <a:ext cx="7315200" cy="39881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Школы Александровского </a:t>
            </a:r>
            <a:r>
              <a:rPr lang="ru-RU" b="1" dirty="0" smtClean="0"/>
              <a:t>района </a:t>
            </a:r>
            <a:br>
              <a:rPr lang="ru-RU" b="1" dirty="0" smtClean="0"/>
            </a:br>
            <a:r>
              <a:rPr lang="ru-RU" b="1" dirty="0" err="1" smtClean="0"/>
              <a:t>Молотовской</a:t>
            </a:r>
            <a:r>
              <a:rPr lang="ru-RU" b="1" dirty="0" smtClean="0"/>
              <a:t> области </a:t>
            </a:r>
            <a:br>
              <a:rPr lang="ru-RU" b="1" dirty="0" smtClean="0"/>
            </a:br>
            <a:r>
              <a:rPr lang="ru-RU" b="1" dirty="0" smtClean="0"/>
              <a:t>в 1942-1945 годах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16077" y="5365215"/>
            <a:ext cx="5607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По материалам архивного фонда №7 «Управление образования Александровского муниципального района»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11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8855DB-8A4F-4BA6-BE50-2FDF9FFF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8408"/>
            <a:ext cx="2947482" cy="4601183"/>
          </a:xfrm>
        </p:spPr>
        <p:txBody>
          <a:bodyPr/>
          <a:lstStyle/>
          <a:p>
            <a:r>
              <a:rPr lang="ru-RU" i="1" dirty="0"/>
              <a:t>Сведения об учителях за 1944 год: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EB91E9D8-9985-447C-ACFA-13D86ED52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9063827"/>
              </p:ext>
            </p:extLst>
          </p:nvPr>
        </p:nvGraphicFramePr>
        <p:xfrm>
          <a:off x="2974553" y="719562"/>
          <a:ext cx="8923662" cy="613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19">
                  <a:extLst>
                    <a:ext uri="{9D8B030D-6E8A-4147-A177-3AD203B41FA5}">
                      <a16:colId xmlns:a16="http://schemas.microsoft.com/office/drawing/2014/main" xmlns="" val="1785515510"/>
                    </a:ext>
                  </a:extLst>
                </a:gridCol>
                <a:gridCol w="1272579">
                  <a:extLst>
                    <a:ext uri="{9D8B030D-6E8A-4147-A177-3AD203B41FA5}">
                      <a16:colId xmlns:a16="http://schemas.microsoft.com/office/drawing/2014/main" xmlns="" val="3256762666"/>
                    </a:ext>
                  </a:extLst>
                </a:gridCol>
                <a:gridCol w="1149342">
                  <a:extLst>
                    <a:ext uri="{9D8B030D-6E8A-4147-A177-3AD203B41FA5}">
                      <a16:colId xmlns:a16="http://schemas.microsoft.com/office/drawing/2014/main" xmlns="" val="3914779060"/>
                    </a:ext>
                  </a:extLst>
                </a:gridCol>
                <a:gridCol w="1078745">
                  <a:extLst>
                    <a:ext uri="{9D8B030D-6E8A-4147-A177-3AD203B41FA5}">
                      <a16:colId xmlns:a16="http://schemas.microsoft.com/office/drawing/2014/main" xmlns="" val="184294974"/>
                    </a:ext>
                  </a:extLst>
                </a:gridCol>
                <a:gridCol w="956122">
                  <a:extLst>
                    <a:ext uri="{9D8B030D-6E8A-4147-A177-3AD203B41FA5}">
                      <a16:colId xmlns:a16="http://schemas.microsoft.com/office/drawing/2014/main" xmlns="" val="3739296087"/>
                    </a:ext>
                  </a:extLst>
                </a:gridCol>
                <a:gridCol w="1548381">
                  <a:extLst>
                    <a:ext uri="{9D8B030D-6E8A-4147-A177-3AD203B41FA5}">
                      <a16:colId xmlns:a16="http://schemas.microsoft.com/office/drawing/2014/main" xmlns="" val="2585637388"/>
                    </a:ext>
                  </a:extLst>
                </a:gridCol>
                <a:gridCol w="941435">
                  <a:extLst>
                    <a:ext uri="{9D8B030D-6E8A-4147-A177-3AD203B41FA5}">
                      <a16:colId xmlns:a16="http://schemas.microsoft.com/office/drawing/2014/main" xmlns="" val="738857053"/>
                    </a:ext>
                  </a:extLst>
                </a:gridCol>
                <a:gridCol w="1503939">
                  <a:extLst>
                    <a:ext uri="{9D8B030D-6E8A-4147-A177-3AD203B41FA5}">
                      <a16:colId xmlns:a16="http://schemas.microsoft.com/office/drawing/2014/main" xmlns="" val="3150478082"/>
                    </a:ext>
                  </a:extLst>
                </a:gridCol>
              </a:tblGrid>
              <a:tr h="30115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Категория/характеристика работников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Общее количество работников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Из общего числа работников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0749911"/>
                  </a:ext>
                </a:extLst>
              </a:tr>
              <a:tr h="1566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 том числе женщин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Имеют высшее законченное 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Окончили 2-х и 3-х годичные учительские институты и другие заведения, к ним приравненные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Имеют среднее законченное образование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Не имели полного среднего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16142679"/>
                  </a:ext>
                </a:extLst>
              </a:tr>
              <a:tr h="722774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Учителей начальных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864425843"/>
                  </a:ext>
                </a:extLst>
              </a:tr>
              <a:tr h="827007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Учителей неполных средних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076683285"/>
                  </a:ext>
                </a:extLst>
              </a:tr>
              <a:tr h="722774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Учителей средней школы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661623036"/>
                  </a:ext>
                </a:extLst>
              </a:tr>
              <a:tr h="93358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Учителя музыки, пения, рисования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326096417"/>
                  </a:ext>
                </a:extLst>
              </a:tr>
              <a:tr h="101375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Учителя физкультуры и военного дела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806701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154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7E3A1C-05FC-4DFD-AE6C-C4CE6CA4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Сведения об учителях за 1944 год: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DF23020E-3751-4B0A-ADF5-62343E1C9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3857191"/>
              </p:ext>
            </p:extLst>
          </p:nvPr>
        </p:nvGraphicFramePr>
        <p:xfrm>
          <a:off x="3433147" y="739648"/>
          <a:ext cx="8178629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12">
                  <a:extLst>
                    <a:ext uri="{9D8B030D-6E8A-4147-A177-3AD203B41FA5}">
                      <a16:colId xmlns:a16="http://schemas.microsoft.com/office/drawing/2014/main" xmlns="" val="220499940"/>
                    </a:ext>
                  </a:extLst>
                </a:gridCol>
                <a:gridCol w="1209967">
                  <a:extLst>
                    <a:ext uri="{9D8B030D-6E8A-4147-A177-3AD203B41FA5}">
                      <a16:colId xmlns:a16="http://schemas.microsoft.com/office/drawing/2014/main" xmlns="" val="1311081815"/>
                    </a:ext>
                  </a:extLst>
                </a:gridCol>
                <a:gridCol w="1102754">
                  <a:extLst>
                    <a:ext uri="{9D8B030D-6E8A-4147-A177-3AD203B41FA5}">
                      <a16:colId xmlns:a16="http://schemas.microsoft.com/office/drawing/2014/main" xmlns="" val="1937520926"/>
                    </a:ext>
                  </a:extLst>
                </a:gridCol>
                <a:gridCol w="949594">
                  <a:extLst>
                    <a:ext uri="{9D8B030D-6E8A-4147-A177-3AD203B41FA5}">
                      <a16:colId xmlns:a16="http://schemas.microsoft.com/office/drawing/2014/main" xmlns="" val="1908611344"/>
                    </a:ext>
                  </a:extLst>
                </a:gridCol>
                <a:gridCol w="949594">
                  <a:extLst>
                    <a:ext uri="{9D8B030D-6E8A-4147-A177-3AD203B41FA5}">
                      <a16:colId xmlns:a16="http://schemas.microsoft.com/office/drawing/2014/main" xmlns="" val="2577091575"/>
                    </a:ext>
                  </a:extLst>
                </a:gridCol>
                <a:gridCol w="1638816">
                  <a:extLst>
                    <a:ext uri="{9D8B030D-6E8A-4147-A177-3AD203B41FA5}">
                      <a16:colId xmlns:a16="http://schemas.microsoft.com/office/drawing/2014/main" xmlns="" val="798647599"/>
                    </a:ext>
                  </a:extLst>
                </a:gridCol>
                <a:gridCol w="857698">
                  <a:extLst>
                    <a:ext uri="{9D8B030D-6E8A-4147-A177-3AD203B41FA5}">
                      <a16:colId xmlns:a16="http://schemas.microsoft.com/office/drawing/2014/main" xmlns="" val="3322402445"/>
                    </a:ext>
                  </a:extLst>
                </a:gridCol>
                <a:gridCol w="949594">
                  <a:extLst>
                    <a:ext uri="{9D8B030D-6E8A-4147-A177-3AD203B41FA5}">
                      <a16:colId xmlns:a16="http://schemas.microsoft.com/office/drawing/2014/main" xmlns="" val="1178465300"/>
                    </a:ext>
                  </a:extLst>
                </a:gridCol>
              </a:tblGrid>
              <a:tr h="57912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Категория/характеристика работников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Общее количество работников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Из общего числа работников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0994833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 том числе женщин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Имеют высшее законченное 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Окончили 2-х и 3-х годичные учительские институты и другие заведения, к ним приравненные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Имеют среднее законченное образование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Не имели полного среднего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958951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Всего </a:t>
                      </a:r>
                      <a:r>
                        <a:rPr lang="ru-RU" sz="1400" b="1" dirty="0"/>
                        <a:t>учителей</a:t>
                      </a:r>
                      <a:r>
                        <a:rPr lang="ru-RU" sz="1400" dirty="0"/>
                        <a:t> в школах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10761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Заведующие и директора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999512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Заведующие учебной частью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260722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 </a:t>
                      </a:r>
                      <a:r>
                        <a:rPr lang="ru-RU" sz="1400" b="1" dirty="0" smtClean="0"/>
                        <a:t>количество</a:t>
                      </a:r>
                      <a:r>
                        <a:rPr lang="ru-RU" sz="1400" b="1" baseline="0" dirty="0" smtClean="0"/>
                        <a:t> педагогических работников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138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823219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5693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1FB348-BC64-4E3C-9A7B-FF817913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Гремячевская</a:t>
            </a:r>
            <a:r>
              <a:rPr lang="ru-RU" i="1" dirty="0" smtClean="0"/>
              <a:t> начальная школа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EA74F0-F627-4465-8ABF-85ACC265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Здание </a:t>
            </a:r>
            <a:r>
              <a:rPr lang="ru-RU" dirty="0"/>
              <a:t>школы было построено в 1937 году, отопление – печное, на учебный год требовалось </a:t>
            </a:r>
            <a:r>
              <a:rPr lang="ru-RU" dirty="0" smtClean="0"/>
              <a:t>60 куб.м  </a:t>
            </a:r>
            <a:r>
              <a:rPr lang="ru-RU" dirty="0"/>
              <a:t>дров.</a:t>
            </a:r>
          </a:p>
          <a:p>
            <a:pPr marL="0" indent="0">
              <a:buNone/>
            </a:pPr>
            <a:r>
              <a:rPr lang="ru-RU" dirty="0"/>
              <a:t>Школа работает в 2 смены, 1 учитель, он же – </a:t>
            </a:r>
            <a:r>
              <a:rPr lang="ru-RU" dirty="0" smtClean="0"/>
              <a:t>заведующий.</a:t>
            </a:r>
          </a:p>
          <a:p>
            <a:pPr>
              <a:buNone/>
            </a:pPr>
            <a:r>
              <a:rPr lang="ru-RU" dirty="0" smtClean="0"/>
              <a:t>Педагогический состав в 1943-1944г.г.:</a:t>
            </a:r>
          </a:p>
          <a:p>
            <a:r>
              <a:rPr lang="ru-RU" dirty="0" smtClean="0"/>
              <a:t>Бабушкин Федор Николаевич, заведующий школой, учитель начальных классов</a:t>
            </a:r>
          </a:p>
          <a:p>
            <a:r>
              <a:rPr lang="ru-RU" dirty="0" smtClean="0"/>
              <a:t>Нечаев Александр Григорьевич, учитель начальных классов, военрук.</a:t>
            </a:r>
          </a:p>
          <a:p>
            <a:pPr marL="0" indent="0">
              <a:buNone/>
            </a:pPr>
            <a:r>
              <a:rPr lang="ru-RU" dirty="0" smtClean="0"/>
              <a:t>В 1944-1945 учебном году в школе 33 ученика. В течение года выбыло 6 человек.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96940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Совхозская</a:t>
            </a:r>
            <a:r>
              <a:rPr lang="ru-RU" i="1" dirty="0" smtClean="0"/>
              <a:t> начальная школа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Располагается в одной классной комнате.</a:t>
            </a:r>
          </a:p>
          <a:p>
            <a:pPr>
              <a:buNone/>
            </a:pPr>
            <a:r>
              <a:rPr lang="ru-RU" dirty="0" smtClean="0"/>
              <a:t>Всего 28 учащихся, отсева в течение года не было. </a:t>
            </a:r>
          </a:p>
          <a:p>
            <a:pPr>
              <a:buNone/>
            </a:pPr>
            <a:r>
              <a:rPr lang="ru-RU" dirty="0" smtClean="0"/>
              <a:t>Дети семей погибших фронтовиков были снабжены осенней и зимней обувью. </a:t>
            </a:r>
          </a:p>
          <a:p>
            <a:pPr>
              <a:buNone/>
            </a:pPr>
            <a:r>
              <a:rPr lang="ru-RU" dirty="0" smtClean="0"/>
              <a:t>Заведующий Половников </a:t>
            </a:r>
            <a:r>
              <a:rPr lang="ru-RU" dirty="0" err="1" smtClean="0"/>
              <a:t>Алек</a:t>
            </a:r>
            <a:r>
              <a:rPr lang="ru-RU" dirty="0" smtClean="0"/>
              <a:t>. Васильевич.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6D1B55-FA08-4CB3-AC76-109111843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Всеволодо-Вильвенская</a:t>
            </a:r>
            <a:r>
              <a:rPr lang="ru-RU" i="1" dirty="0" smtClean="0"/>
              <a:t> неполная средняя школа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3BC61E-E65F-41BC-BBF0-BE627C90E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058" y="385591"/>
            <a:ext cx="7863840" cy="633876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В </a:t>
            </a:r>
            <a:r>
              <a:rPr lang="ru-RU" sz="2600" dirty="0"/>
              <a:t>школе работают 7 учителей начальных классов, 2 </a:t>
            </a:r>
            <a:r>
              <a:rPr lang="ru-RU" sz="2600" dirty="0" smtClean="0"/>
              <a:t>литератора, математик, историк, </a:t>
            </a:r>
            <a:r>
              <a:rPr lang="ru-RU" sz="2600" dirty="0"/>
              <a:t>2 </a:t>
            </a:r>
            <a:r>
              <a:rPr lang="ru-RU" sz="2600" dirty="0" smtClean="0"/>
              <a:t>биолога, </a:t>
            </a:r>
            <a:r>
              <a:rPr lang="ru-RU" sz="2600" dirty="0"/>
              <a:t>преподаватель иностранного языка </a:t>
            </a:r>
            <a:r>
              <a:rPr lang="ru-RU" sz="2600" dirty="0" err="1"/>
              <a:t>Турчин</a:t>
            </a:r>
            <a:r>
              <a:rPr lang="ru-RU" sz="2600" dirty="0"/>
              <a:t> Н.Г.</a:t>
            </a:r>
          </a:p>
          <a:p>
            <a:pPr marL="0" indent="0">
              <a:buNone/>
            </a:pPr>
            <a:r>
              <a:rPr lang="ru-RU" sz="2600" dirty="0" smtClean="0"/>
              <a:t>Педагогический состав в 1943-1944г.г.: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Мокрецов П.В. – география, директор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Пахомова А.П. – учитель начальных классов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err="1" smtClean="0"/>
              <a:t>Вотинова</a:t>
            </a:r>
            <a:r>
              <a:rPr lang="ru-RU" sz="2600" dirty="0" smtClean="0"/>
              <a:t> Т.Я. – химия, биология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err="1" smtClean="0"/>
              <a:t>Шитоева</a:t>
            </a:r>
            <a:r>
              <a:rPr lang="ru-RU" sz="2600" dirty="0" smtClean="0"/>
              <a:t> М.Д. – биология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Шляпникова К.С. – русский язык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Яковлева </a:t>
            </a:r>
            <a:r>
              <a:rPr lang="ru-RU" sz="2600" dirty="0" err="1" smtClean="0"/>
              <a:t>Кл.М</a:t>
            </a:r>
            <a:r>
              <a:rPr lang="ru-RU" sz="2600" dirty="0" smtClean="0"/>
              <a:t>. – физика, математика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err="1" smtClean="0"/>
              <a:t>Тиунова</a:t>
            </a:r>
            <a:r>
              <a:rPr lang="ru-RU" sz="2600" dirty="0" smtClean="0"/>
              <a:t> Л.Вас. – история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err="1" smtClean="0"/>
              <a:t>Шаврина</a:t>
            </a:r>
            <a:r>
              <a:rPr lang="ru-RU" sz="2600" dirty="0" smtClean="0"/>
              <a:t> А.П. – учитель начальных классов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Шутова А.И. - учитель начальных классов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Паклина А.С. – математика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Федосеева Т.В. - учитель начальных классов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Грязных </a:t>
            </a:r>
            <a:r>
              <a:rPr lang="ru-RU" sz="2600" dirty="0" err="1" smtClean="0"/>
              <a:t>Евг</a:t>
            </a:r>
            <a:r>
              <a:rPr lang="ru-RU" sz="2600" dirty="0" smtClean="0"/>
              <a:t>. А. - учитель начальных классов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err="1" smtClean="0"/>
              <a:t>Долгинцев</a:t>
            </a:r>
            <a:r>
              <a:rPr lang="ru-RU" sz="2600" dirty="0" smtClean="0"/>
              <a:t> С.М. – военрук.</a:t>
            </a:r>
          </a:p>
          <a:p>
            <a:pPr marL="0" indent="0">
              <a:buNone/>
            </a:pPr>
            <a:r>
              <a:rPr lang="ru-RU" sz="2600" dirty="0" smtClean="0"/>
              <a:t>В </a:t>
            </a:r>
            <a:r>
              <a:rPr lang="ru-RU" sz="2600" dirty="0"/>
              <a:t>1944-1945 году в школе обучалось 310 человек. Прибыло в течение года 29 человек, выбыло 49 человек, из них детей фронтовиков 6 человек. Причины выбытия:</a:t>
            </a:r>
            <a:r>
              <a:rPr lang="ru-RU" sz="2600" b="1" dirty="0"/>
              <a:t> </a:t>
            </a:r>
          </a:p>
          <a:p>
            <a:pPr marL="457200" indent="-46800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перевод </a:t>
            </a:r>
            <a:r>
              <a:rPr lang="ru-RU" sz="2600" dirty="0"/>
              <a:t>в другую школу в связи с переездом 18 человек,</a:t>
            </a:r>
          </a:p>
          <a:p>
            <a:pPr marL="457200" indent="-46800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переход </a:t>
            </a:r>
            <a:r>
              <a:rPr lang="ru-RU" sz="2600" dirty="0"/>
              <a:t>в другие учебные заведения (ремесленное училище) 2 </a:t>
            </a:r>
            <a:r>
              <a:rPr lang="ru-RU" sz="2600" dirty="0" smtClean="0"/>
              <a:t>чел.</a:t>
            </a:r>
            <a:endParaRPr lang="ru-RU" sz="2600" dirty="0"/>
          </a:p>
          <a:p>
            <a:pPr marL="457200" indent="-46800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отсутствие </a:t>
            </a:r>
            <a:r>
              <a:rPr lang="ru-RU" sz="2600" dirty="0"/>
              <a:t>обуви и одежды 4 чел.</a:t>
            </a:r>
          </a:p>
          <a:p>
            <a:pPr marL="457200" indent="-46800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работа </a:t>
            </a:r>
            <a:r>
              <a:rPr lang="ru-RU" sz="2600" dirty="0"/>
              <a:t>на предприятии 11 чел.</a:t>
            </a:r>
          </a:p>
          <a:p>
            <a:pPr marL="457200" indent="-46800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домашняя </a:t>
            </a:r>
            <a:r>
              <a:rPr lang="ru-RU" sz="2600" dirty="0"/>
              <a:t>работа 6 чел.</a:t>
            </a:r>
          </a:p>
          <a:p>
            <a:pPr marL="457200" indent="-46800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исключение </a:t>
            </a:r>
            <a:r>
              <a:rPr lang="ru-RU" sz="2600" dirty="0"/>
              <a:t>из школы 1 чел.</a:t>
            </a:r>
          </a:p>
          <a:p>
            <a:pPr marL="457200" indent="-46800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длительная </a:t>
            </a:r>
            <a:r>
              <a:rPr lang="ru-RU" sz="2600" dirty="0"/>
              <a:t>болезнь 7 чел.</a:t>
            </a:r>
          </a:p>
          <a:p>
            <a:pPr marL="0" indent="0">
              <a:buNone/>
            </a:pP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97413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8935CC-DBBA-4B7A-AC8E-E3D14FCD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Луньевская</a:t>
            </a:r>
            <a:r>
              <a:rPr lang="ru-RU" i="1" dirty="0" smtClean="0"/>
              <a:t> неполная средняя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2579B3-06ED-46CC-B821-E9D373ED6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447" y="473724"/>
            <a:ext cx="8064347" cy="61253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Площадь </a:t>
            </a:r>
            <a:r>
              <a:rPr lang="ru-RU" dirty="0"/>
              <a:t>школы 130 м2, 6 классных комнат. </a:t>
            </a:r>
          </a:p>
          <a:p>
            <a:pPr marL="0" indent="0">
              <a:buNone/>
            </a:pPr>
            <a:r>
              <a:rPr lang="ru-RU" dirty="0"/>
              <a:t>На 01.09.1943г. числилось 300 учащихся. В течение года было принято 25 человек, выбыло 103 человека. Главная причина выбытия – отъезд рабочих и служащих завода «Гидропривод» в Харьков, а также уход учащихся старших классов на работу на предприятие и в ремесленное училище. В 1943-44 годах дети получали через магазин </a:t>
            </a:r>
            <a:r>
              <a:rPr lang="ru-RU" dirty="0" err="1"/>
              <a:t>ОРСа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Кизелуголь</a:t>
            </a:r>
            <a:r>
              <a:rPr lang="ru-RU" dirty="0" smtClean="0"/>
              <a:t>» </a:t>
            </a:r>
            <a:r>
              <a:rPr lang="ru-RU" dirty="0"/>
              <a:t>50 граммов хлеба в день, в следующий учебный год этой помощи уже не было.</a:t>
            </a:r>
          </a:p>
          <a:p>
            <a:pPr marL="0" indent="0">
              <a:buNone/>
            </a:pPr>
            <a:r>
              <a:rPr lang="ru-RU" dirty="0"/>
              <a:t>Директор школы </a:t>
            </a:r>
            <a:r>
              <a:rPr lang="ru-RU" dirty="0" smtClean="0"/>
              <a:t>Чудинова Ф.И., завуч Загайнова Г.Ф. </a:t>
            </a:r>
          </a:p>
          <a:p>
            <a:r>
              <a:rPr lang="ru-RU" dirty="0" smtClean="0"/>
              <a:t>Учителя: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Батова</a:t>
            </a:r>
            <a:r>
              <a:rPr lang="ru-RU" dirty="0" smtClean="0"/>
              <a:t> К.И.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Тиунова</a:t>
            </a:r>
            <a:r>
              <a:rPr lang="ru-RU" dirty="0" smtClean="0"/>
              <a:t> И.Ал.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Хасанова Р.Г.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Галиулина</a:t>
            </a:r>
            <a:r>
              <a:rPr lang="ru-RU" dirty="0" smtClean="0"/>
              <a:t> Г.Г.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Цибина</a:t>
            </a:r>
            <a:r>
              <a:rPr lang="ru-RU" dirty="0" smtClean="0"/>
              <a:t> М.В.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Мойсенко</a:t>
            </a:r>
            <a:r>
              <a:rPr lang="ru-RU" dirty="0" smtClean="0"/>
              <a:t> О.Д.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Гинзбург О.Вл.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Катаев А.Ш.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Учителей не хватало. Учителя начальных классов </a:t>
            </a:r>
            <a:r>
              <a:rPr lang="ru-RU" dirty="0" err="1"/>
              <a:t>Галиулину</a:t>
            </a:r>
            <a:r>
              <a:rPr lang="ru-RU" dirty="0"/>
              <a:t> перевели на математику, биолог </a:t>
            </a:r>
            <a:r>
              <a:rPr lang="ru-RU" dirty="0" err="1" smtClean="0"/>
              <a:t>Мойсенко</a:t>
            </a:r>
            <a:r>
              <a:rPr lang="ru-RU" dirty="0" smtClean="0"/>
              <a:t> </a:t>
            </a:r>
            <a:r>
              <a:rPr lang="ru-RU" dirty="0"/>
              <a:t>вела еще и географию, и историю.</a:t>
            </a:r>
          </a:p>
          <a:p>
            <a:pPr marL="0" indent="0">
              <a:buNone/>
            </a:pPr>
            <a:r>
              <a:rPr lang="ru-RU" dirty="0"/>
              <a:t>Отмечена хорошая работа учителей начальных классов </a:t>
            </a:r>
            <a:r>
              <a:rPr lang="ru-RU" dirty="0" err="1"/>
              <a:t>Батовой</a:t>
            </a:r>
            <a:r>
              <a:rPr lang="ru-RU" dirty="0"/>
              <a:t> Капитолины Ивановны и </a:t>
            </a:r>
            <a:r>
              <a:rPr lang="ru-RU" dirty="0" err="1"/>
              <a:t>Шицыной</a:t>
            </a:r>
            <a:r>
              <a:rPr lang="ru-RU" dirty="0"/>
              <a:t> (молодой специалист, работает первый год).</a:t>
            </a:r>
          </a:p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приусапдебном</a:t>
            </a:r>
            <a:r>
              <a:rPr lang="ru-RU" dirty="0"/>
              <a:t> участке засеяно в 43-44г.г. 10 ведер картофеля, 3 грядки свеклы., в 1944-45г.г. – 60 ведер картофеля.</a:t>
            </a:r>
          </a:p>
          <a:p>
            <a:pPr marL="0" indent="0">
              <a:buNone/>
            </a:pPr>
            <a:r>
              <a:rPr lang="ru-RU" dirty="0"/>
              <a:t>В библиотеке школы имеются 154 книги, в том числе для внеклассного чтения – 57.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6080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F2D10C-BA82-4AA6-80BB-78C7AFFA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Яйвинская неполная средняя школа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AB7FC2-C701-4A71-9679-FC3D75116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516" y="649995"/>
            <a:ext cx="8152481" cy="59899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школе имелось 10 печей. Крыша протекает во многих местах. На отопительный сезон требуется </a:t>
            </a:r>
            <a:r>
              <a:rPr lang="ru-RU" dirty="0" smtClean="0"/>
              <a:t>500 куб.м </a:t>
            </a:r>
            <a:r>
              <a:rPr lang="ru-RU" dirty="0"/>
              <a:t>дров.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школе 311 учеников. Дети из других населенных пунктов живут на квартирах Яйвинского лесозавода, за исключением детей из деревни </a:t>
            </a:r>
            <a:r>
              <a:rPr lang="ru-RU" dirty="0" err="1"/>
              <a:t>Клёстово</a:t>
            </a:r>
            <a:r>
              <a:rPr lang="ru-RU" dirty="0"/>
              <a:t>, которые размещены комендантом по частным квартирам.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Завтраки </a:t>
            </a:r>
            <a:r>
              <a:rPr lang="ru-RU" dirty="0"/>
              <a:t>были первые 15 дней, во втором полугодии по 50 </a:t>
            </a:r>
            <a:r>
              <a:rPr lang="ru-RU" dirty="0" err="1"/>
              <a:t>гр</a:t>
            </a:r>
            <a:r>
              <a:rPr lang="ru-RU" dirty="0"/>
              <a:t> хлеба, как живущие в сельской местности уже не получали.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начало  1943-1944 учебного года было 16 учителей, 2 выбыло: </a:t>
            </a:r>
            <a:r>
              <a:rPr lang="ru-RU" dirty="0" err="1"/>
              <a:t>Грабова</a:t>
            </a:r>
            <a:r>
              <a:rPr lang="ru-RU" dirty="0"/>
              <a:t> Г.В. и </a:t>
            </a:r>
            <a:r>
              <a:rPr lang="ru-RU" dirty="0" err="1"/>
              <a:t>Галлиулина</a:t>
            </a:r>
            <a:r>
              <a:rPr lang="ru-RU" dirty="0"/>
              <a:t> А.Г.  </a:t>
            </a:r>
          </a:p>
          <a:p>
            <a:pPr marL="0" indent="0">
              <a:buNone/>
            </a:pPr>
            <a:r>
              <a:rPr lang="ru-RU" dirty="0"/>
              <a:t>Из 13 оставшихся учителей 1 пионервожатый и 1 военрук. Учителя ведут следующие предметы: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Директор школы – </a:t>
            </a:r>
            <a:r>
              <a:rPr lang="ru-RU" dirty="0" err="1"/>
              <a:t>Клестова</a:t>
            </a:r>
            <a:r>
              <a:rPr lang="ru-RU" dirty="0"/>
              <a:t> Н.Б. – арифметика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Завуч школы – </a:t>
            </a:r>
            <a:r>
              <a:rPr lang="ru-RU" dirty="0" err="1"/>
              <a:t>Хворенкова</a:t>
            </a:r>
            <a:r>
              <a:rPr lang="ru-RU" dirty="0"/>
              <a:t> А.А. – география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Эм Юн Бон А.Б. – русский язык и литература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Белинская Е.Д. – математика, физика, черчение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Павлович А.П. – пионервожатый, математика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Новикова Ф.Н. – история, Конституция, русский язык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err="1"/>
              <a:t>Клумбис</a:t>
            </a:r>
            <a:r>
              <a:rPr lang="ru-RU" dirty="0"/>
              <a:t> Е.А. – естествознание, химия,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Раскина Ф.Г. – английский язык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Козлова Н.И., </a:t>
            </a:r>
            <a:r>
              <a:rPr lang="ru-RU" dirty="0" err="1"/>
              <a:t>Онянова</a:t>
            </a:r>
            <a:r>
              <a:rPr lang="ru-RU" dirty="0"/>
              <a:t> </a:t>
            </a:r>
            <a:r>
              <a:rPr lang="ru-RU" dirty="0" smtClean="0"/>
              <a:t>Н.К., </a:t>
            </a:r>
            <a:r>
              <a:rPr lang="ru-RU" dirty="0"/>
              <a:t>Захарова А.В., Захарова М.Б. – учителя начальных классов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Руденко В.А, Зуев П.И. – военруки.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4611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796CC9-4A24-402B-9C75-FAAC3360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Карьерская</a:t>
            </a:r>
            <a:r>
              <a:rPr lang="ru-RU" i="1" dirty="0" smtClean="0"/>
              <a:t> неполная средняя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9396140-A127-4526-B14D-E3FE60687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70333"/>
            <a:ext cx="7599291" cy="56186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Площадь </a:t>
            </a:r>
            <a:r>
              <a:rPr lang="ru-RU" dirty="0"/>
              <a:t>школы 556 м2, 6 классных комнат,  площадь классных комнат 220 м2.</a:t>
            </a:r>
          </a:p>
          <a:p>
            <a:pPr marL="0" indent="0">
              <a:buNone/>
            </a:pPr>
            <a:r>
              <a:rPr lang="ru-RU" dirty="0"/>
              <a:t>В библиотеке школы имеются 1333 книги, в том числе для внеклассного чтения – 1125.</a:t>
            </a:r>
          </a:p>
          <a:p>
            <a:pPr marL="0" indent="0">
              <a:buNone/>
            </a:pPr>
            <a:r>
              <a:rPr lang="ru-RU" dirty="0"/>
              <a:t>Всего в 1943-1944г.г. 258 учащихся, на конец года осталось 209 человек.</a:t>
            </a:r>
          </a:p>
          <a:p>
            <a:pPr marL="0" indent="0">
              <a:buNone/>
            </a:pPr>
            <a:r>
              <a:rPr lang="ru-RU" dirty="0"/>
              <a:t>Горячих завтраков при школе не было. Желающие могли прикрепиться на питание к 10 столовой с 75% вырезом продуктов из карточек.</a:t>
            </a:r>
          </a:p>
          <a:p>
            <a:pPr marL="0" indent="0">
              <a:buNone/>
            </a:pPr>
            <a:r>
              <a:rPr lang="ru-RU" dirty="0"/>
              <a:t>Лучший учитель начальных классов – </a:t>
            </a:r>
            <a:r>
              <a:rPr lang="ru-RU" dirty="0" err="1"/>
              <a:t>Ладон</a:t>
            </a:r>
            <a:r>
              <a:rPr lang="ru-RU" dirty="0"/>
              <a:t> Л.П. </a:t>
            </a:r>
            <a:r>
              <a:rPr lang="ru-RU" dirty="0" smtClean="0"/>
              <a:t> Лучший </a:t>
            </a:r>
            <a:r>
              <a:rPr lang="ru-RU" dirty="0"/>
              <a:t>учитель в 5-6 кл. – учительница математики Казанцева Галина </a:t>
            </a:r>
            <a:r>
              <a:rPr lang="ru-RU" dirty="0" err="1"/>
              <a:t>Ксенофонтовна</a:t>
            </a:r>
            <a:endParaRPr lang="ru-RU" dirty="0"/>
          </a:p>
          <a:p>
            <a:pPr>
              <a:buNone/>
            </a:pPr>
            <a:r>
              <a:rPr lang="ru-RU" dirty="0" smtClean="0"/>
              <a:t>Педагогический состав в 1943-1944г.г.: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Любимова Вера Ан. – директор, биология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Любимова </a:t>
            </a:r>
            <a:r>
              <a:rPr lang="ru-RU" dirty="0" err="1" smtClean="0"/>
              <a:t>Нат</a:t>
            </a:r>
            <a:r>
              <a:rPr lang="ru-RU" dirty="0" smtClean="0"/>
              <a:t>. Ан. – завуч, русский язык, математика.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Сабадаш</a:t>
            </a:r>
            <a:r>
              <a:rPr lang="ru-RU" dirty="0" smtClean="0"/>
              <a:t> </a:t>
            </a:r>
            <a:r>
              <a:rPr lang="ru-RU" dirty="0" err="1" smtClean="0"/>
              <a:t>Мар</a:t>
            </a:r>
            <a:r>
              <a:rPr lang="ru-RU" dirty="0" smtClean="0"/>
              <a:t>. </a:t>
            </a:r>
            <a:r>
              <a:rPr lang="ru-RU" dirty="0" err="1" smtClean="0"/>
              <a:t>Конст</a:t>
            </a:r>
            <a:r>
              <a:rPr lang="ru-RU" dirty="0" smtClean="0"/>
              <a:t>. – учитель начальных классов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Глущенко Иван Павлович – черчение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Селиванова Анастасия Михайловна - учитель начальных классов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Третьякова Екатерина Алексеевна – русский язык и литература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Казанцева Галина </a:t>
            </a:r>
            <a:r>
              <a:rPr lang="ru-RU" dirty="0" err="1" smtClean="0"/>
              <a:t>Ксенофонтовна</a:t>
            </a:r>
            <a:r>
              <a:rPr lang="ru-RU" dirty="0" smtClean="0"/>
              <a:t> – математика, физика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Бабкина Вера Ивановна – история, география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Чудинова Елена Петровна -  военное дело</a:t>
            </a:r>
          </a:p>
          <a:p>
            <a:pPr marL="0" indent="0">
              <a:buNone/>
            </a:pPr>
            <a:r>
              <a:rPr lang="ru-RU" dirty="0" smtClean="0"/>
              <a:t>Приусадебного участка школа не имеет. Учащиеся работают в подсобном хозяйстве на посевной.</a:t>
            </a:r>
          </a:p>
          <a:p>
            <a:pPr marL="0" indent="0">
              <a:buNone/>
            </a:pPr>
            <a:r>
              <a:rPr lang="ru-RU" dirty="0" smtClean="0"/>
              <a:t>К новому учебному году заготовлено силами учителей, учащихся и уборщиц 20куб.м. топлива. Помогали 8 родителей.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2114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EBFA8F-F733-48F2-897E-F0C18377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Архиповская</a:t>
            </a:r>
            <a:r>
              <a:rPr lang="ru-RU" i="1" dirty="0" smtClean="0"/>
              <a:t> начальная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21CA4A-9021-4B87-B1DC-1275200FC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1943-44 годах </a:t>
            </a:r>
            <a:r>
              <a:rPr lang="ru-RU" dirty="0" smtClean="0"/>
              <a:t>в школе обучался </a:t>
            </a:r>
            <a:r>
              <a:rPr lang="ru-RU" dirty="0"/>
              <a:t>21 человек. Здание было отремонтировано: остеклены рамы, отремонтированы завалинки, два крыльца, проведена очистка дымоходов, перекладка каминов.</a:t>
            </a:r>
          </a:p>
          <a:p>
            <a:pPr marL="0" indent="0">
              <a:buNone/>
            </a:pPr>
            <a:r>
              <a:rPr lang="ru-RU" dirty="0"/>
              <a:t>Учащиеся самостоятельно с помощью учителя изготовили наглядные пособия по арифметике и истории, печатали лозунги для школы и правления колхоза.</a:t>
            </a:r>
          </a:p>
          <a:p>
            <a:pPr marL="0" indent="0">
              <a:buNone/>
            </a:pPr>
            <a:r>
              <a:rPr lang="ru-RU" dirty="0"/>
              <a:t>В течение всего года пользовались горячими завтраками: варили суп из картофеля, грибов соленых и сушеных, капусты и каши из крупы пшеничной.</a:t>
            </a:r>
          </a:p>
          <a:p>
            <a:pPr marL="0" indent="0">
              <a:buNone/>
            </a:pPr>
            <a:r>
              <a:rPr lang="ru-RU" dirty="0"/>
              <a:t>Посеяна пшеница 100 кг и картофель 25 ведер.</a:t>
            </a:r>
          </a:p>
          <a:p>
            <a:pPr marL="0" indent="0">
              <a:buNone/>
            </a:pPr>
            <a:r>
              <a:rPr lang="ru-RU" dirty="0" smtClean="0"/>
              <a:t>Заведующая </a:t>
            </a:r>
            <a:r>
              <a:rPr lang="ru-RU" dirty="0"/>
              <a:t>школы </a:t>
            </a:r>
            <a:r>
              <a:rPr lang="ru-RU" dirty="0" err="1" smtClean="0"/>
              <a:t>Пищулева</a:t>
            </a:r>
            <a:r>
              <a:rPr lang="ru-RU" dirty="0" smtClean="0"/>
              <a:t> Е.С., она же учитель, работает в 2 смены.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3761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0A8FBF-8BB8-45C3-BDF8-F4DDEAA6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Подслудская</a:t>
            </a:r>
            <a:r>
              <a:rPr lang="ru-RU" i="1" dirty="0" smtClean="0"/>
              <a:t> начальная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A311D1-CE35-4CFF-88DD-CD47AFF58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855" y="638978"/>
            <a:ext cx="8263159" cy="59165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Площадь </a:t>
            </a:r>
            <a:r>
              <a:rPr lang="ru-RU" dirty="0"/>
              <a:t>школы 66 м2. Имеется 2 классных комнаты, их площадь 42м2.</a:t>
            </a:r>
          </a:p>
          <a:p>
            <a:pPr marL="0" indent="0">
              <a:buNone/>
            </a:pPr>
            <a:r>
              <a:rPr lang="ru-RU" dirty="0"/>
              <a:t>Ремонт школы перед новым 1943-1944 учебным годом проводился исключительно силами работников школы. Незначительную помощь материалами и тягловой силой оказали сельский исполком и колхозы.</a:t>
            </a:r>
          </a:p>
          <a:p>
            <a:pPr marL="0" indent="0">
              <a:buNone/>
            </a:pPr>
            <a:r>
              <a:rPr lang="ru-RU" dirty="0"/>
              <a:t>Годовая потребность в топливе вместе с квартирами учителей 105 м3.</a:t>
            </a:r>
          </a:p>
          <a:p>
            <a:pPr marL="0" indent="0">
              <a:buNone/>
            </a:pPr>
            <a:r>
              <a:rPr lang="ru-RU" dirty="0"/>
              <a:t>На начало года числилось 68 учеников. В течение года принят 1 чел., выбыло 24 чел.</a:t>
            </a:r>
          </a:p>
          <a:p>
            <a:pPr marL="0" indent="0">
              <a:buNone/>
            </a:pPr>
            <a:r>
              <a:rPr lang="ru-RU" dirty="0"/>
              <a:t>В школе работало 2 кружка: художественной самодеятельности и внеклассного чтения.</a:t>
            </a:r>
          </a:p>
          <a:p>
            <a:pPr marL="0" indent="0">
              <a:buNone/>
            </a:pPr>
            <a:r>
              <a:rPr lang="ru-RU" dirty="0"/>
              <a:t>За лето 1943 года учащиеся школы выработали на полях колхоза 937 трудодней. Неплохо трудились и трудятся на полях колхозов весной 1944 года, выполняя даже норму взрослых ( Захаров Иван 2 </a:t>
            </a:r>
            <a:r>
              <a:rPr lang="ru-RU" dirty="0" err="1"/>
              <a:t>кл</a:t>
            </a:r>
            <a:r>
              <a:rPr lang="ru-RU" dirty="0"/>
              <a:t>., Захаров Николай 4 </a:t>
            </a:r>
            <a:r>
              <a:rPr lang="ru-RU" dirty="0" err="1"/>
              <a:t>кл</a:t>
            </a:r>
            <a:r>
              <a:rPr lang="ru-RU" dirty="0"/>
              <a:t>. и др. дети младших классов оказывали посильную помощь при сборе колосков, картофеля, сжигали сорняки на полях.</a:t>
            </a:r>
          </a:p>
          <a:p>
            <a:pPr marL="0" indent="0">
              <a:buNone/>
            </a:pPr>
            <a:r>
              <a:rPr lang="ru-RU" dirty="0"/>
              <a:t>За лето дети собрали и сдали организациям 536 кг сырых и 58,5 кг сухих грибов, 26 кг ягод. </a:t>
            </a:r>
          </a:p>
          <a:p>
            <a:pPr marL="0" indent="0">
              <a:buNone/>
            </a:pPr>
            <a:r>
              <a:rPr lang="ru-RU" dirty="0"/>
              <a:t>Собрана посылка бойцам на фронт ко дню Красной Армии. </a:t>
            </a:r>
          </a:p>
          <a:p>
            <a:pPr marL="0" indent="0">
              <a:buNone/>
            </a:pPr>
            <a:r>
              <a:rPr lang="ru-RU" dirty="0"/>
              <a:t>330 рублей деньгами внесено в фонд помощи детям, пострадавшим от фашизма, </a:t>
            </a:r>
            <a:r>
              <a:rPr lang="ru-RU" dirty="0" smtClean="0"/>
              <a:t>                  40 </a:t>
            </a:r>
            <a:r>
              <a:rPr lang="ru-RU" dirty="0"/>
              <a:t>руб. внесено в фонд постройки вооружения.</a:t>
            </a:r>
          </a:p>
          <a:p>
            <a:pPr marL="0" indent="0">
              <a:buNone/>
            </a:pPr>
            <a:r>
              <a:rPr lang="ru-RU" dirty="0"/>
              <a:t>Заготовлено </a:t>
            </a:r>
            <a:r>
              <a:rPr lang="ru-RU" dirty="0" smtClean="0"/>
              <a:t>2тонны </a:t>
            </a:r>
            <a:r>
              <a:rPr lang="ru-RU" dirty="0"/>
              <a:t>местного минерального удобрения.</a:t>
            </a:r>
          </a:p>
          <a:p>
            <a:pPr marL="0" indent="0">
              <a:buNone/>
            </a:pPr>
            <a:r>
              <a:rPr lang="ru-RU" dirty="0"/>
              <a:t>При школе имеется библиотека, 500 книг, из которых половина – художественные произведения. Числится 53 читателя, 340 книгообменов.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Пионерской </a:t>
            </a:r>
            <a:r>
              <a:rPr lang="ru-RU" dirty="0"/>
              <a:t>и комсомольской организации при </a:t>
            </a:r>
            <a:r>
              <a:rPr lang="ru-RU" dirty="0" smtClean="0"/>
              <a:t>школе </a:t>
            </a:r>
            <a:r>
              <a:rPr lang="ru-RU" dirty="0"/>
              <a:t>нет.</a:t>
            </a:r>
          </a:p>
          <a:p>
            <a:pPr>
              <a:buNone/>
            </a:pPr>
            <a:r>
              <a:rPr lang="ru-RU" dirty="0" smtClean="0"/>
              <a:t>Заведующий школой – Захарова Антонина Афонасьевна, учитель – Попова Анна Яковлевна, военрук – </a:t>
            </a:r>
            <a:r>
              <a:rPr lang="ru-RU" dirty="0" err="1" smtClean="0"/>
              <a:t>Чон</a:t>
            </a:r>
            <a:r>
              <a:rPr lang="ru-RU" dirty="0" smtClean="0"/>
              <a:t> Александр Александрович.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954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439" y="117694"/>
            <a:ext cx="1169991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400" dirty="0" smtClean="0"/>
              <a:t>	</a:t>
            </a:r>
            <a:r>
              <a:rPr lang="ru-RU" dirty="0" smtClean="0"/>
              <a:t>Великая Отечественная война не могла обойти стороной наш край.  Конечно, у нас не свистели пули и не рвались снаряды, но все сферы жизни населения претерпели глобальные изменения в военные годы. Не стало исключением и народное образование.</a:t>
            </a:r>
          </a:p>
          <a:p>
            <a:pPr algn="just">
              <a:buNone/>
            </a:pPr>
            <a:r>
              <a:rPr lang="ru-RU" dirty="0" smtClean="0"/>
              <a:t> 	Дети военной поры рано взрослели. В 10-12 летнем возрасте они уже наравне со взрослыми работали на полях колхозов. Помогать колхозам начинали уже в 7-8 лет: собирали колоски, собирали и жгли картофельную ботву и мусор, собирали грибы, ягоды, золу. Много работали в летние каникулы – зарабатывали трудодни. Дети брали на себя домашнюю работу, заменяя родителей, которые работали по 12-16 часов. Они уходили работать на предприятия, в мастерские – так можно было получить рабочую карточку, а это большая помощь семье. Часто работа происходила в ущерб учебе. У многих семей не было одежды, обуви, чтобы отправить детей в школу. По этой же причине дети часто болели, плюс сказывалась нехватка питания, лекарств, дров. В селах нередки были случаи, когда наряду с семилетками в первый класс приходили 10-12-летние ученики.  Страдала учеба и дисциплина. Часто дети-переростки так и не заканчивали даже начальную школу, уходили в ремесленное училище или шли работать.</a:t>
            </a:r>
          </a:p>
          <a:p>
            <a:pPr algn="just">
              <a:buNone/>
            </a:pPr>
            <a:r>
              <a:rPr lang="ru-RU" dirty="0" smtClean="0"/>
              <a:t>	Конечно, детям оказывалась помощь: выделялись одежда, обувь,  учебники, письменные принадлежности. По мере возможности, в школах организовывали горячее питание. Для этого учащиеся с учителями выращивали картофель и другие овощи на пришкольных участках. Иногда горячий школьный завтрак  был единственным приемом пищи за день, и только ради этого дети  шли в школу С дровами помогали колхозы и леспромхозы, для распиловки привлекались родители, учителя, ученики. Но средств на всех не хватало , в первую очередь помощь шла детям погибших бойцов. Постоянно не хватало теплой одежды и сезонной обуви. Если у ребенка не было отца-фронтовика, то  и  вещевой помощи можно было и не дождаться. Если отец пропал без вести, дети сразу становились «врагами народа» и лишались всей помощи, пока не придут достоверные данные о судьбе павшего бойца. Во всех школах  района  были случаи выбытия учащихся  из-за отсутствия одежды и обуви, в связи  со смертью и с болезнью детей.</a:t>
            </a:r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6B489A-A40D-4B46-912F-B0E317938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Сафоновская</a:t>
            </a:r>
            <a:r>
              <a:rPr lang="ru-RU" i="1" dirty="0" smtClean="0"/>
              <a:t> начальная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F4A069-E1FB-48D5-A445-45BFEEB0C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396" y="864108"/>
            <a:ext cx="7569071" cy="56351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Площадь </a:t>
            </a:r>
            <a:r>
              <a:rPr lang="ru-RU" dirty="0"/>
              <a:t>школы 275 м2. Имеется 3 классных комнаты, их площадь 144м2.</a:t>
            </a:r>
          </a:p>
          <a:p>
            <a:pPr marL="0" indent="0">
              <a:buNone/>
            </a:pPr>
            <a:r>
              <a:rPr lang="ru-RU" dirty="0"/>
              <a:t>Частичный ремонт школы перед новым 1943-1944 учебным годом: перестилка полов и ремонт печей, перекладка одной  печи.  Топливом обеспечены, общее количество заготовленных дров 121м3., планируется увеличить до 150м3 на следующий год.</a:t>
            </a:r>
          </a:p>
          <a:p>
            <a:pPr marL="0" indent="0">
              <a:buNone/>
            </a:pPr>
            <a:r>
              <a:rPr lang="ru-RU" dirty="0"/>
              <a:t>На начало года числилось 35 учеников. В октябре приняты в 1 класс 15 чел., выбыло 27 чел. На конец года – 24 ученика.</a:t>
            </a:r>
          </a:p>
          <a:p>
            <a:pPr marL="0" indent="0">
              <a:buNone/>
            </a:pPr>
            <a:r>
              <a:rPr lang="ru-RU" dirty="0"/>
              <a:t>До февраля 1944 года были организованы горячие завтраки.</a:t>
            </a:r>
          </a:p>
          <a:p>
            <a:pPr marL="0" indent="0">
              <a:buNone/>
            </a:pPr>
            <a:r>
              <a:rPr lang="ru-RU" dirty="0" smtClean="0"/>
              <a:t>В школе работало 2 учителя: заведующий школой – Захаров Александр Степанович, учитель – </a:t>
            </a:r>
            <a:r>
              <a:rPr lang="ru-RU" dirty="0" err="1" smtClean="0"/>
              <a:t>Могильникова</a:t>
            </a:r>
            <a:r>
              <a:rPr lang="ru-RU" dirty="0" smtClean="0"/>
              <a:t> Анна Петровна.</a:t>
            </a:r>
          </a:p>
          <a:p>
            <a:pPr marL="0" indent="0">
              <a:buNone/>
            </a:pPr>
            <a:r>
              <a:rPr lang="ru-RU" dirty="0" smtClean="0"/>
              <a:t>От </a:t>
            </a:r>
            <a:r>
              <a:rPr lang="ru-RU" dirty="0"/>
              <a:t>комсомола был выделен пионер-работник, организован пионерский отряд, который работал слабо, к концу учебного года прекратил свою работу.</a:t>
            </a:r>
          </a:p>
          <a:p>
            <a:pPr marL="0" indent="0">
              <a:buNone/>
            </a:pPr>
            <a:r>
              <a:rPr lang="ru-RU" dirty="0"/>
              <a:t>Школа имеет свою библиотеку в количестве 70 книг для внеклассного чтения. </a:t>
            </a:r>
          </a:p>
          <a:p>
            <a:pPr marL="0" indent="0">
              <a:buNone/>
            </a:pPr>
            <a:r>
              <a:rPr lang="ru-RU" dirty="0"/>
              <a:t>В течение учебного года выпущено 6 боевых листков и 2 стенгазеты, которые отражали </a:t>
            </a:r>
            <a:r>
              <a:rPr lang="ru-RU" dirty="0" err="1"/>
              <a:t>джизнь</a:t>
            </a:r>
            <a:r>
              <a:rPr lang="ru-RU" dirty="0"/>
              <a:t> школы и критиковали некоторых нерадивых учащихся.</a:t>
            </a:r>
          </a:p>
          <a:p>
            <a:pPr marL="0" indent="0">
              <a:buNone/>
            </a:pPr>
            <a:r>
              <a:rPr lang="ru-RU" dirty="0"/>
              <a:t>Ежедневно санитарными тройками из учащихся производился осмотр и выявление на загрязнение и вшивость.</a:t>
            </a:r>
          </a:p>
          <a:p>
            <a:pPr marL="0" indent="0">
              <a:buNone/>
            </a:pPr>
            <a:r>
              <a:rPr lang="ru-RU" dirty="0"/>
              <a:t>На пришкольном участке засевается 0,15 га картофелем.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6082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8DC5C2-D95D-4201-8D3F-6CFFFB7A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Растесская</a:t>
            </a:r>
            <a:r>
              <a:rPr lang="ru-RU" i="1" dirty="0" smtClean="0"/>
              <a:t> начальная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28C327-9870-4ABE-A0DE-7F31A01F5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517" y="323556"/>
            <a:ext cx="8506564" cy="653444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Площадь школы 105 м2. Имеется 3 классных комнаты, их площадь 79,5м2.</a:t>
            </a:r>
          </a:p>
          <a:p>
            <a:pPr marL="0" indent="0">
              <a:buNone/>
            </a:pPr>
            <a:r>
              <a:rPr lang="ru-RU" dirty="0"/>
              <a:t>Перед новым 1943-1944 учебным годом: отремонтированы двери, печки, сделана оградка.  Топливом обеспечена полностью.</a:t>
            </a:r>
          </a:p>
          <a:p>
            <a:pPr marL="0" indent="0">
              <a:buNone/>
            </a:pPr>
            <a:r>
              <a:rPr lang="ru-RU" dirty="0"/>
              <a:t>Всего числилось 33 ученика,  16 человек не обучалось в школе по причинам: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отсутствие </a:t>
            </a:r>
            <a:r>
              <a:rPr lang="ru-RU" dirty="0"/>
              <a:t>обуви и одежды 1 чел.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отдаленность </a:t>
            </a:r>
            <a:r>
              <a:rPr lang="ru-RU" dirty="0"/>
              <a:t>школы от дома 8 чел.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работа </a:t>
            </a:r>
            <a:r>
              <a:rPr lang="ru-RU" dirty="0"/>
              <a:t>на предприятии 2чел.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домашняя </a:t>
            </a:r>
            <a:r>
              <a:rPr lang="ru-RU" dirty="0"/>
              <a:t>работа 3 чел.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отсутствие </a:t>
            </a:r>
            <a:r>
              <a:rPr lang="ru-RU" dirty="0"/>
              <a:t>специальной школы 1 чел.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прочие </a:t>
            </a:r>
            <a:r>
              <a:rPr lang="ru-RU" dirty="0"/>
              <a:t>1 чел.</a:t>
            </a:r>
          </a:p>
          <a:p>
            <a:pPr marL="0" indent="0">
              <a:buNone/>
            </a:pPr>
            <a:r>
              <a:rPr lang="ru-RU" dirty="0"/>
              <a:t>Горячих завтраков при школе не было, т.к. нет пришкольного участка.  Дополнительного хлеба учащиеся не получали, т.к. с. Растес относится к сельской местности.</a:t>
            </a:r>
          </a:p>
          <a:p>
            <a:pPr marL="0" indent="0">
              <a:buNone/>
            </a:pPr>
            <a:r>
              <a:rPr lang="ru-RU" dirty="0"/>
              <a:t>В школе работало 2 учителя:</a:t>
            </a:r>
          </a:p>
          <a:p>
            <a:pPr marL="0" indent="0">
              <a:buNone/>
            </a:pPr>
            <a:r>
              <a:rPr lang="ru-RU" dirty="0"/>
              <a:t>1)Пьянков Петр Иванович, 1912  г.р., образование среднее, стаж работы 6 лет. Занимался с 2-м и 4 классами, а также начальной военной подготовкой. Являлся заведующим школы.</a:t>
            </a:r>
          </a:p>
          <a:p>
            <a:pPr marL="0" indent="0">
              <a:buNone/>
            </a:pPr>
            <a:r>
              <a:rPr lang="ru-RU" dirty="0"/>
              <a:t>2)Семкина Надежда Константиновна, 1912 г.р., образование неполное среднее (курсы учителей), стаж работы 3 года. Занималась с 1-м и 3-м классами.</a:t>
            </a:r>
          </a:p>
          <a:p>
            <a:pPr marL="0" indent="0">
              <a:buNone/>
            </a:pPr>
            <a:r>
              <a:rPr lang="ru-RU" dirty="0"/>
              <a:t>Школа имеет свою библиотеку в количестве 70 книг для внеклассного чтения. </a:t>
            </a:r>
          </a:p>
          <a:p>
            <a:pPr marL="0" indent="0">
              <a:buNone/>
            </a:pPr>
            <a:r>
              <a:rPr lang="ru-RU" dirty="0"/>
              <a:t>В течение учебного года выпущено 6 боевых листков и 2 стенгазеты, которые отражали </a:t>
            </a:r>
            <a:r>
              <a:rPr lang="ru-RU" dirty="0" smtClean="0"/>
              <a:t>жизнь </a:t>
            </a:r>
            <a:r>
              <a:rPr lang="ru-RU" dirty="0"/>
              <a:t>школы и критиковали некоторых нерадивых учащихся.</a:t>
            </a:r>
          </a:p>
          <a:p>
            <a:pPr marL="0" indent="0">
              <a:buNone/>
            </a:pPr>
            <a:r>
              <a:rPr lang="ru-RU" dirty="0"/>
              <a:t>Ежедневно санитарными тройками из учащихся производился осмотр и выявление на загрязнение и вшивость.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058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2FC891-C5CF-428B-9DC5-E32CD8E1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Мало-Вильвенская</a:t>
            </a:r>
            <a:r>
              <a:rPr lang="ru-RU" i="1" dirty="0" smtClean="0"/>
              <a:t> неполная средняя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FF329A-2A7E-49D3-BE95-EB5C49AEE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057" y="576776"/>
            <a:ext cx="8394023" cy="62812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Площадь </a:t>
            </a:r>
            <a:r>
              <a:rPr lang="ru-RU" dirty="0"/>
              <a:t>школы 130 м2. Имеется 2 классных комнаты, их площадь 98м2. Для отопления школы требовалось </a:t>
            </a:r>
            <a:r>
              <a:rPr lang="ru-RU" dirty="0" smtClean="0"/>
              <a:t>120 куб.м </a:t>
            </a:r>
            <a:r>
              <a:rPr lang="ru-RU" dirty="0"/>
              <a:t>дров. На начало учебного года заготовлено только половина.</a:t>
            </a:r>
          </a:p>
          <a:p>
            <a:pPr marL="0" indent="0">
              <a:buNone/>
            </a:pPr>
            <a:r>
              <a:rPr lang="ru-RU" dirty="0"/>
              <a:t>Всего в 1943-1944г.г. 78 учащихся, на конец года осталось 54 человека. Выбыло в течение года 25 человек. Причины выбытия: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перевод </a:t>
            </a:r>
            <a:r>
              <a:rPr lang="ru-RU" dirty="0"/>
              <a:t>в другую школу 8 </a:t>
            </a:r>
            <a:r>
              <a:rPr lang="ru-RU" dirty="0" smtClean="0"/>
              <a:t>чел.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переезд </a:t>
            </a:r>
            <a:r>
              <a:rPr lang="ru-RU" dirty="0"/>
              <a:t>родителей 2 </a:t>
            </a:r>
            <a:r>
              <a:rPr lang="ru-RU" dirty="0" smtClean="0"/>
              <a:t>чел.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отсутствие </a:t>
            </a:r>
            <a:r>
              <a:rPr lang="ru-RU" dirty="0"/>
              <a:t>обуви и одежды 4 чел.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уход </a:t>
            </a:r>
            <a:r>
              <a:rPr lang="ru-RU" dirty="0"/>
              <a:t>на работу 6 чел.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исключение </a:t>
            </a:r>
            <a:r>
              <a:rPr lang="ru-RU" dirty="0"/>
              <a:t>из школы 1 чел.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длительная </a:t>
            </a:r>
            <a:r>
              <a:rPr lang="ru-RU" dirty="0"/>
              <a:t>болезнь 1 чел.</a:t>
            </a:r>
          </a:p>
          <a:p>
            <a:pPr marL="0" indent="0">
              <a:buNone/>
            </a:pPr>
            <a:r>
              <a:rPr lang="ru-RU" dirty="0"/>
              <a:t>В течение учебного года был ряд </a:t>
            </a:r>
            <a:r>
              <a:rPr lang="ru-RU" dirty="0" err="1"/>
              <a:t>случев</a:t>
            </a:r>
            <a:r>
              <a:rPr lang="ru-RU" dirty="0"/>
              <a:t>, когда председатель колхоза отправил на курсы трактористов учащихся 6-7 классов.  Директор Мало-</a:t>
            </a:r>
            <a:r>
              <a:rPr lang="ru-RU" dirty="0" err="1"/>
              <a:t>Вильвенского</a:t>
            </a:r>
            <a:r>
              <a:rPr lang="ru-RU" dirty="0"/>
              <a:t> санатория принимал на работу учащихся без справок из школы.</a:t>
            </a:r>
          </a:p>
          <a:p>
            <a:pPr marL="0" indent="0">
              <a:buNone/>
            </a:pPr>
            <a:r>
              <a:rPr lang="ru-RU" dirty="0"/>
              <a:t>Лучшая ученица 7 класса – Захарова Зоя, имеет наиболее прочные знания. Учительница – Чебыкина.</a:t>
            </a:r>
          </a:p>
          <a:p>
            <a:pPr marL="0" indent="0">
              <a:buNone/>
            </a:pPr>
            <a:r>
              <a:rPr lang="ru-RU" dirty="0"/>
              <a:t>К каждому празднику выпускалась  стенгазета. Проводился сбор средств среди учащихся на денежно-вещевую лотерею – было взято билетов на 575 рублей, </a:t>
            </a:r>
            <a:r>
              <a:rPr lang="ru-RU" dirty="0" smtClean="0"/>
              <a:t>собраны подарки </a:t>
            </a:r>
            <a:r>
              <a:rPr lang="ru-RU" dirty="0"/>
              <a:t>для бойцов Красной Армии, семена для посадки пришкольного огорода. Школьниками было собрано денег на подарки «Уральскому добровольческому танковому корпусу» 1003 рубля. Учащиеся вели переписку с бойцами-фронтовиками. В помощь колхозу был организован сбор золы.</a:t>
            </a:r>
          </a:p>
          <a:p>
            <a:pPr marL="0" indent="0">
              <a:buNone/>
            </a:pPr>
            <a:r>
              <a:rPr lang="ru-RU" dirty="0"/>
              <a:t>Школа имеет свою библиотеку в количестве 250 книг для внеклассного чтения.</a:t>
            </a:r>
          </a:p>
          <a:p>
            <a:pPr marL="0" indent="0">
              <a:buNone/>
            </a:pPr>
            <a:r>
              <a:rPr lang="ru-RU" dirty="0"/>
              <a:t>В школе имеется военный кабинет, спортивная площадка.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0889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862A2D-0A63-48CD-B5AF-05CEFF1B4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Макаровская начальная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9A9BC8-6CC1-4BAB-B01B-0EE389BA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Всего </a:t>
            </a:r>
            <a:r>
              <a:rPr lang="ru-RU" dirty="0"/>
              <a:t>в 1943-1944г.г. 23 учащихся, на конец года осталось 17 человек. Прибыл в течение года 1 человек из другой школы. Выбыло 7 человек, причины выбытия:</a:t>
            </a:r>
          </a:p>
          <a:p>
            <a:pPr marL="0" indent="0">
              <a:buNone/>
            </a:pPr>
            <a:r>
              <a:rPr lang="ru-RU" dirty="0"/>
              <a:t>1)перевод в другую школу 3 человека,</a:t>
            </a:r>
          </a:p>
          <a:p>
            <a:pPr marL="0" indent="0">
              <a:buNone/>
            </a:pPr>
            <a:r>
              <a:rPr lang="ru-RU" dirty="0"/>
              <a:t>2)переезд родителей 4человека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Педагогический состав в 1943-1944г.г.:</a:t>
            </a:r>
          </a:p>
          <a:p>
            <a:r>
              <a:rPr lang="ru-RU" dirty="0" smtClean="0"/>
              <a:t>Хорунжий Галина Федоровна – заведующая школой,</a:t>
            </a:r>
          </a:p>
          <a:p>
            <a:r>
              <a:rPr lang="ru-RU" dirty="0" smtClean="0"/>
              <a:t>Блинов Павел Ефремович – учитель.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7460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CB69EC-784E-4274-998E-8534192D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Тунеговская</a:t>
            </a:r>
            <a:r>
              <a:rPr lang="ru-RU" i="1" dirty="0" smtClean="0"/>
              <a:t> начальная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014F2F-3B35-4550-BA9D-CB1016F2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855" y="555674"/>
            <a:ext cx="8285870" cy="63023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Площадь </a:t>
            </a:r>
            <a:r>
              <a:rPr lang="ru-RU" dirty="0"/>
              <a:t>школы 105 м2. Имеется 3 классных комнаты, их площадь 79,5м2.</a:t>
            </a:r>
          </a:p>
          <a:p>
            <a:pPr marL="0" indent="0">
              <a:buNone/>
            </a:pPr>
            <a:r>
              <a:rPr lang="ru-RU" dirty="0"/>
              <a:t>Перед новым 1943-1944 учебным годом школа: отремонтирована капитально, переложены заново печи.  Топливом обеспечены на полугодие, со средины зимы изыскивались дрова другими путями.</a:t>
            </a:r>
          </a:p>
          <a:p>
            <a:pPr marL="0" indent="0">
              <a:buNone/>
            </a:pPr>
            <a:r>
              <a:rPr lang="ru-RU" dirty="0"/>
              <a:t>Всего на начало 1943-1944г.г. 59 учащихся, на конец года осталось 55 человек. </a:t>
            </a:r>
          </a:p>
          <a:p>
            <a:pPr marL="0" indent="0">
              <a:buNone/>
            </a:pPr>
            <a:r>
              <a:rPr lang="ru-RU" dirty="0"/>
              <a:t>Подвоз детей был организован только из деревни </a:t>
            </a:r>
            <a:r>
              <a:rPr lang="ru-RU" dirty="0" err="1"/>
              <a:t>Гашково</a:t>
            </a:r>
            <a:r>
              <a:rPr lang="ru-RU" dirty="0"/>
              <a:t>, находящейся в 1,5 км от школы. Из остальных населенных пунктов, как например : </a:t>
            </a:r>
            <a:r>
              <a:rPr lang="ru-RU" dirty="0" err="1"/>
              <a:t>д.Зачерной</a:t>
            </a:r>
            <a:r>
              <a:rPr lang="ru-RU" dirty="0"/>
              <a:t>, д. </a:t>
            </a:r>
            <a:r>
              <a:rPr lang="ru-RU" dirty="0" err="1"/>
              <a:t>Лугница</a:t>
            </a:r>
            <a:r>
              <a:rPr lang="ru-RU" dirty="0"/>
              <a:t>, д. </a:t>
            </a:r>
            <a:r>
              <a:rPr lang="ru-RU" dirty="0" err="1"/>
              <a:t>Лопатино</a:t>
            </a:r>
            <a:r>
              <a:rPr lang="ru-RU" dirty="0"/>
              <a:t> ребята ходили пешком.</a:t>
            </a:r>
          </a:p>
          <a:p>
            <a:pPr marL="0" indent="0">
              <a:buNone/>
            </a:pPr>
            <a:r>
              <a:rPr lang="ru-RU" dirty="0"/>
              <a:t>Горячих завтраков при школе не было организовано. </a:t>
            </a:r>
          </a:p>
          <a:p>
            <a:pPr marL="0" indent="0">
              <a:buNone/>
            </a:pPr>
            <a:r>
              <a:rPr lang="ru-RU" dirty="0"/>
              <a:t>Тимуровской команды в школе не было организовано.</a:t>
            </a:r>
          </a:p>
          <a:p>
            <a:pPr>
              <a:buNone/>
            </a:pPr>
            <a:r>
              <a:rPr lang="ru-RU" dirty="0"/>
              <a:t>В школе работало 2 учителя и </a:t>
            </a:r>
            <a:r>
              <a:rPr lang="ru-RU" dirty="0" smtClean="0"/>
              <a:t>военрук: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Бояркина Прасковья Ивановна, 1904 г.р., - заведующий школой, учитель.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Бабец</a:t>
            </a:r>
            <a:r>
              <a:rPr lang="ru-RU" dirty="0" smtClean="0"/>
              <a:t> Александра Яковлевна, 1922 г.р., - учитель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/>
              <a:t>Тунегов</a:t>
            </a:r>
            <a:r>
              <a:rPr lang="ru-RU" dirty="0" smtClean="0"/>
              <a:t> В.Я – военрук, не имеет специального образования – 7 классов, учится заочно в Соликамском педучилище.</a:t>
            </a:r>
          </a:p>
          <a:p>
            <a:pPr marL="0" indent="0">
              <a:buNone/>
            </a:pPr>
            <a:r>
              <a:rPr lang="ru-RU" dirty="0" smtClean="0"/>
              <a:t>Качество </a:t>
            </a:r>
            <a:r>
              <a:rPr lang="ru-RU" dirty="0"/>
              <a:t>знаний среднее. Из 41 человек учащихся переведено 35 человек.</a:t>
            </a:r>
          </a:p>
          <a:p>
            <a:pPr marL="0" indent="0">
              <a:buNone/>
            </a:pPr>
            <a:r>
              <a:rPr lang="ru-RU" dirty="0"/>
              <a:t>За неимением наглядных пособий учителя изготавливали их сами: геометрический </a:t>
            </a:r>
            <a:r>
              <a:rPr lang="ru-RU" dirty="0" smtClean="0"/>
              <a:t>материал, </a:t>
            </a:r>
            <a:r>
              <a:rPr lang="ru-RU" dirty="0"/>
              <a:t>хронологическая таблица по истории в 4 кл., разрезная азбука, таблица умножения, картинки по развитию устной и письменной речи</a:t>
            </a:r>
            <a:r>
              <a:rPr lang="ru-RU" dirty="0" smtClean="0"/>
              <a:t>. Очень плохо обстоит дело с бумагой для письма.</a:t>
            </a:r>
          </a:p>
          <a:p>
            <a:pPr marL="0" indent="0">
              <a:buNone/>
            </a:pPr>
            <a:r>
              <a:rPr lang="ru-RU" dirty="0" smtClean="0"/>
              <a:t>Раз </a:t>
            </a:r>
            <a:r>
              <a:rPr lang="ru-RU" dirty="0"/>
              <a:t>в неделю проводилась </a:t>
            </a:r>
            <a:r>
              <a:rPr lang="ru-RU" dirty="0" smtClean="0"/>
              <a:t>политинформация. В </a:t>
            </a:r>
            <a:r>
              <a:rPr lang="ru-RU" dirty="0"/>
              <a:t>течение года 2 раза посещали кино.</a:t>
            </a:r>
          </a:p>
          <a:p>
            <a:pPr marL="0" indent="0">
              <a:buNone/>
            </a:pPr>
            <a:r>
              <a:rPr lang="ru-RU" dirty="0"/>
              <a:t>Школа имеет свою библиотеку в количестве 200 книг для внеклассного чтения. </a:t>
            </a:r>
          </a:p>
          <a:p>
            <a:pPr marL="0" indent="0">
              <a:buNone/>
            </a:pPr>
            <a:r>
              <a:rPr lang="ru-RU" dirty="0" smtClean="0"/>
              <a:t>Имеется </a:t>
            </a:r>
            <a:r>
              <a:rPr lang="ru-RU" dirty="0"/>
              <a:t>пришкольный участок  35 соток, засевается картофелем.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3225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606419-37B1-41A0-B7F2-139C551BA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Больше-Вильвенская</a:t>
            </a:r>
            <a:r>
              <a:rPr lang="ru-RU" i="1" dirty="0" smtClean="0"/>
              <a:t> начальная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10DA33-08DD-42D9-B8D8-5C2266FE6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Площадь </a:t>
            </a:r>
            <a:r>
              <a:rPr lang="ru-RU" dirty="0"/>
              <a:t>школы 299 м2. Имеется 3 классных комнаты, их площадь 48м2.</a:t>
            </a:r>
          </a:p>
          <a:p>
            <a:pPr marL="0" indent="0">
              <a:buNone/>
            </a:pPr>
            <a:r>
              <a:rPr lang="ru-RU" dirty="0"/>
              <a:t>Всего на начало 1945-1946г.г. 50 учащихся, на конец года осталось 40 человек. Всего в школе детей погибших фронтовиков 13 человек.</a:t>
            </a:r>
          </a:p>
          <a:p>
            <a:r>
              <a:rPr lang="ru-RU" dirty="0" smtClean="0"/>
              <a:t>В школе работало 2 учителя и военрук: заведующий школой – </a:t>
            </a:r>
            <a:r>
              <a:rPr lang="ru-RU" dirty="0" err="1" smtClean="0"/>
              <a:t>Ветрова</a:t>
            </a:r>
            <a:r>
              <a:rPr lang="ru-RU" dirty="0" smtClean="0"/>
              <a:t> Нина Михайловна., учитель начальных классов – Яковлева </a:t>
            </a:r>
            <a:r>
              <a:rPr lang="ru-RU" dirty="0" err="1" smtClean="0"/>
              <a:t>АнтонинаМакаровна</a:t>
            </a:r>
            <a:r>
              <a:rPr lang="ru-RU" dirty="0" smtClean="0"/>
              <a:t>, Никулин П.А. – военрук.</a:t>
            </a:r>
          </a:p>
          <a:p>
            <a:pPr marL="0" indent="0">
              <a:buNone/>
            </a:pPr>
            <a:r>
              <a:rPr lang="ru-RU" dirty="0" smtClean="0"/>
              <a:t>Дважды </a:t>
            </a:r>
            <a:r>
              <a:rPr lang="ru-RU" dirty="0"/>
              <a:t>в год проводилась побелка здания. Нет бака для кипяченой </a:t>
            </a:r>
            <a:r>
              <a:rPr lang="ru-RU" dirty="0" smtClean="0"/>
              <a:t>воды.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Школа нуждается в наглядных пособиях: глобус, компас, приборы по естествознанию и др.</a:t>
            </a:r>
          </a:p>
          <a:p>
            <a:pPr marL="0" indent="0">
              <a:buNone/>
            </a:pPr>
            <a:r>
              <a:rPr lang="ru-RU" dirty="0"/>
              <a:t>Школа имеет свою библиотеку в количестве 20 книг для внеклассного чтения. </a:t>
            </a:r>
          </a:p>
          <a:p>
            <a:pPr marL="0" indent="0">
              <a:buNone/>
            </a:pPr>
            <a:r>
              <a:rPr lang="ru-RU" dirty="0"/>
              <a:t>Пришкольного участка нет. Учащиеся осенью помогали колхозу собирать колос, собирали картошку на полях.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7341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CF22F-68DF-4977-A41A-5781004E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Вижайская</a:t>
            </a:r>
            <a:r>
              <a:rPr lang="ru-RU" i="1" dirty="0" smtClean="0"/>
              <a:t> начальная школа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DC4908-37BD-4036-983C-73EE65F2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6074" y="864107"/>
            <a:ext cx="7428394" cy="53819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Площадь </a:t>
            </a:r>
            <a:r>
              <a:rPr lang="ru-RU" dirty="0"/>
              <a:t>школы 135,3 м2. Имеется 2 классных комнаты, их площадь 52м2.</a:t>
            </a:r>
          </a:p>
          <a:p>
            <a:pPr marL="0" indent="0">
              <a:buNone/>
            </a:pPr>
            <a:r>
              <a:rPr lang="ru-RU" dirty="0"/>
              <a:t>Всего на начало 1943-1944г.г. 44 учащихся, на конец года осталось 35 человек. Необходимости в подвозе детей не было. </a:t>
            </a:r>
          </a:p>
          <a:p>
            <a:pPr marL="0" indent="0">
              <a:buNone/>
            </a:pPr>
            <a:r>
              <a:rPr lang="ru-RU" dirty="0"/>
              <a:t>С 8 ноября 1943г. по 1 марта 1944 г. были организованы горячие завтраки для учащихся.</a:t>
            </a:r>
          </a:p>
          <a:p>
            <a:pPr marL="0" indent="0">
              <a:buNone/>
            </a:pPr>
            <a:r>
              <a:rPr lang="ru-RU" dirty="0"/>
              <a:t>Силами учащихся для создания фонда помощи детям, пострадавшим от фашизма, собрано 300 рублей, учащиеся подписались на денежно-вещевую лотерею на 430 рублей, собрали подарки для бойцов Красной Армии: вата, шерсть, табак, кисеты, папиросы и т.д.</a:t>
            </a:r>
          </a:p>
          <a:p>
            <a:pPr marL="0" indent="0">
              <a:buNone/>
            </a:pPr>
            <a:r>
              <a:rPr lang="ru-RU" dirty="0"/>
              <a:t>В школе работали кружки литературного чтения, драматический, рисования.</a:t>
            </a:r>
          </a:p>
          <a:p>
            <a:pPr marL="0" indent="0">
              <a:buNone/>
            </a:pPr>
            <a:r>
              <a:rPr lang="ru-RU" dirty="0"/>
              <a:t>Учащиеся принимали участие в работах колхоза, участвовали в уборочной компании</a:t>
            </a:r>
          </a:p>
          <a:p>
            <a:pPr marL="0" indent="0">
              <a:buNone/>
            </a:pPr>
            <a:r>
              <a:rPr lang="ru-RU" dirty="0"/>
              <a:t>Школа имеет свою библиотеку в количестве 115 книг, из них для внеклассного чтения - 108. </a:t>
            </a:r>
          </a:p>
          <a:p>
            <a:pPr marL="0" indent="0">
              <a:buNone/>
            </a:pPr>
            <a:r>
              <a:rPr lang="ru-RU" dirty="0"/>
              <a:t>Школа имеет пришкольный участок 1 га. Учащиеся высаживали 0,5 га картофеля, 0,2 га капусты, 0,2 га брюквы, 0,1 га свеклы.</a:t>
            </a:r>
          </a:p>
          <a:p>
            <a:pPr>
              <a:buNone/>
            </a:pPr>
            <a:r>
              <a:rPr lang="ru-RU" dirty="0" smtClean="0"/>
              <a:t>Педагогический состав в 1943-1944г.г.:</a:t>
            </a:r>
          </a:p>
          <a:p>
            <a:r>
              <a:rPr lang="ru-RU" dirty="0" err="1" smtClean="0"/>
              <a:t>Окорзина</a:t>
            </a:r>
            <a:r>
              <a:rPr lang="ru-RU" dirty="0" smtClean="0"/>
              <a:t> Валентина Иосифовна - заведующий школой </a:t>
            </a:r>
          </a:p>
          <a:p>
            <a:r>
              <a:rPr lang="ru-RU" dirty="0" err="1" smtClean="0"/>
              <a:t>Грушецкий</a:t>
            </a:r>
            <a:r>
              <a:rPr lang="ru-RU" dirty="0" smtClean="0"/>
              <a:t> Эдуард Викторович – учитель начальных классов</a:t>
            </a:r>
          </a:p>
          <a:p>
            <a:r>
              <a:rPr lang="ru-RU" dirty="0" smtClean="0"/>
              <a:t>Меркушев Владимир Петрович – военрук.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1336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53" y="1123837"/>
            <a:ext cx="3227942" cy="4601183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Александровская начальная школа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1499" y="253387"/>
            <a:ext cx="8130448" cy="646690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Площадь школы 508 м</a:t>
            </a:r>
            <a:r>
              <a:rPr lang="ru-RU" baseline="30000" dirty="0" smtClean="0"/>
              <a:t>2</a:t>
            </a:r>
            <a:r>
              <a:rPr lang="ru-RU" dirty="0" smtClean="0"/>
              <a:t>. Имеется 9 классных комнат. В первую смену занимается 144 человека.</a:t>
            </a:r>
          </a:p>
          <a:p>
            <a:pPr>
              <a:buNone/>
            </a:pPr>
            <a:r>
              <a:rPr lang="ru-RU" dirty="0" smtClean="0"/>
              <a:t>Перед новым 1943-1944 учебным годом школа отремонтирована незначительно.  В течение года отремонтированы и очищены уборные. Топливом на начало учебного года не обеспечены: по норме требуется 300 м</a:t>
            </a:r>
            <a:r>
              <a:rPr lang="ru-RU" baseline="30000" dirty="0" smtClean="0"/>
              <a:t>3</a:t>
            </a:r>
            <a:r>
              <a:rPr lang="ru-RU" dirty="0" smtClean="0"/>
              <a:t>, заготовлено 50 м</a:t>
            </a:r>
            <a:r>
              <a:rPr lang="ru-RU" baseline="30000" dirty="0" smtClean="0"/>
              <a:t>3</a:t>
            </a:r>
            <a:r>
              <a:rPr lang="ru-RU" dirty="0" smtClean="0"/>
              <a:t>. К октябрю родители распилили еще 100 м</a:t>
            </a:r>
            <a:r>
              <a:rPr lang="ru-RU" baseline="30000" dirty="0" smtClean="0"/>
              <a:t>2</a:t>
            </a:r>
            <a:r>
              <a:rPr lang="ru-RU" dirty="0" smtClean="0"/>
              <a:t>, остальное предоставил леспромхоз. Трудно пришлось с подвозкой дров осенью, частично занимались в нетопленной школе, 3-4 дня занятия не проводили.</a:t>
            </a:r>
          </a:p>
          <a:p>
            <a:pPr>
              <a:buNone/>
            </a:pPr>
            <a:r>
              <a:rPr lang="ru-RU" dirty="0" smtClean="0"/>
              <a:t>Всего на начало 1943-1944г.г. 312 учащихся, на конец года осталось 244 человека (128 мальчиков, 116 девочек). Выбыло 76 человек, из них: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перевелись в другую школу в связи с переездом родителей 30 человек,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поступили в ремесленное училище 12 чел,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отсутствие обуви и одежды 4 чел.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поступили работать на предприятие 10 чел.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домашняя работа 10 чел.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по причине болезни 9 чел.</a:t>
            </a:r>
          </a:p>
          <a:p>
            <a:pPr>
              <a:buNone/>
            </a:pPr>
            <a:r>
              <a:rPr lang="ru-RU" dirty="0" smtClean="0"/>
              <a:t>Школа имеет свой огород1 га, который засаживается картофелем и мелкими овощами. Из собранного картофеля часть оставили для посадки, остальное расходовали на завтраки для учащихся</a:t>
            </a:r>
          </a:p>
          <a:p>
            <a:pPr>
              <a:buNone/>
            </a:pPr>
            <a:r>
              <a:rPr lang="ru-RU" dirty="0" smtClean="0"/>
              <a:t>Педагогическими кадрами школа обеспечена полностью, нет специального </a:t>
            </a:r>
            <a:r>
              <a:rPr lang="ru-RU" dirty="0" err="1" smtClean="0"/>
              <a:t>пионерработника</a:t>
            </a:r>
            <a:r>
              <a:rPr lang="ru-RU" dirty="0" smtClean="0"/>
              <a:t>. Всего учителей 10 человек. Заведующий школой – </a:t>
            </a:r>
            <a:r>
              <a:rPr lang="ru-RU" dirty="0" err="1" smtClean="0"/>
              <a:t>Кадникова</a:t>
            </a:r>
            <a:r>
              <a:rPr lang="ru-RU" dirty="0" smtClean="0"/>
              <a:t> В.А.     Учителя: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 err="1" smtClean="0"/>
              <a:t>Попель</a:t>
            </a:r>
            <a:r>
              <a:rPr lang="ru-RU" dirty="0" smtClean="0"/>
              <a:t> Нина Васильевна,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Степанова Валентина Алексеевна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Ларионова Лариса Алексеевна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Калашникова З.М.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Губанова А.А.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Яковлева А.В.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Соколова А.Н.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Леханова Е.Ф.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Саитова А.П.</a:t>
            </a:r>
          </a:p>
          <a:p>
            <a:pPr>
              <a:buNone/>
            </a:pPr>
            <a:r>
              <a:rPr lang="ru-RU" dirty="0" smtClean="0"/>
              <a:t>При школе работают хоровой и физкультурный кружки. Учащие шефствовали над госпиталем, у каждого класса – подшефная палата, приносили подарки, ставили художественные номера. Собрано 645 рублей деньгами, мыло, носки, патроны, платочки и другие вещи.</a:t>
            </a:r>
          </a:p>
          <a:p>
            <a:pPr>
              <a:buNone/>
            </a:pPr>
            <a:r>
              <a:rPr lang="ru-RU" dirty="0" smtClean="0"/>
              <a:t>По школе числилось 853 учебника. Закуплено подержанных учебников 861.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9147" y="299630"/>
            <a:ext cx="107855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	Обучение во всех школах Александровского района проходило в 2 смены, во многих школах была нехватка педагогов, да и образование отдельных педагогов оставляло желать лучшего (даже не у всех руководителей школ было среднее образование). В школах не хватало учебников, наглядных пособий – их учителя часто изготавливали сами или во время внеклассных занятий со школьниками. </a:t>
            </a:r>
          </a:p>
          <a:p>
            <a:pPr algn="just">
              <a:buNone/>
            </a:pPr>
            <a:r>
              <a:rPr lang="ru-RU" dirty="0" smtClean="0"/>
              <a:t>	Большое внимание уделялось трудовому и патриотическому воспитанию: проводились громкие читки газет, политинформации, чтение и обсуждение книг, организовывалась помощь семьям фронтовиков. Школьники готовили подарки бойцам, собирали денежные средства и вещи, работали в полях – вносили свой посильный вклад в победу над фашизмом.</a:t>
            </a:r>
          </a:p>
          <a:p>
            <a:pPr algn="just">
              <a:buNone/>
            </a:pPr>
            <a:r>
              <a:rPr lang="ru-RU" dirty="0" smtClean="0"/>
              <a:t>	Конечно же, по мере возможности, учителями Александровского района исполнялись все задачи, поставленные в военное время по воспитанию и обучению подрастающего поколения, как будущего страны: охват всех детей всеобщим обучением, воспитание молодого поколения в духе патриотизма, обеспечение необходимой физической и военной подготовки учащихся, организация труда школьников на предприятиях и в сельском хозяйстве.</a:t>
            </a:r>
          </a:p>
          <a:p>
            <a:pPr algn="just">
              <a:buNone/>
            </a:pPr>
            <a:r>
              <a:rPr lang="ru-RU" dirty="0" smtClean="0"/>
              <a:t>	Предлагаем вашему вниманию некоторые исторические факты по состоянию народного образования в Александровском районе </a:t>
            </a:r>
            <a:r>
              <a:rPr lang="ru-RU" dirty="0" err="1" smtClean="0"/>
              <a:t>Молотовской</a:t>
            </a:r>
            <a:r>
              <a:rPr lang="ru-RU" dirty="0" smtClean="0"/>
              <a:t> области </a:t>
            </a:r>
            <a:r>
              <a:rPr lang="ru-RU" smtClean="0"/>
              <a:t>в </a:t>
            </a:r>
            <a:r>
              <a:rPr lang="ru-RU" smtClean="0"/>
              <a:t>1942-1945 </a:t>
            </a:r>
            <a:r>
              <a:rPr lang="ru-RU" dirty="0" smtClean="0"/>
              <a:t>годах, составленные на основании текстовых и статистических отчетов школ района, находящихся на хранении в архивном отделе Александровского муниципального округа Пермского края (фонд №7 «Управление образования Александровского муниципального района», опись №1, дела №№ 1-20).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A1E445-392F-46EF-A93F-2ADFC555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21169"/>
            <a:ext cx="3371161" cy="1772529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Количественные показатели по школам Александровского района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в </a:t>
            </a:r>
            <a:r>
              <a:rPr lang="ru-RU" i="1" dirty="0"/>
              <a:t>1942-1943 </a:t>
            </a:r>
            <a:r>
              <a:rPr lang="ru-RU" i="1" dirty="0" smtClean="0"/>
              <a:t>учебном году</a:t>
            </a:r>
            <a:endParaRPr lang="ru-RU" i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4D6A4ADF-FB99-4FD2-B950-15EF64CF8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0185005"/>
              </p:ext>
            </p:extLst>
          </p:nvPr>
        </p:nvGraphicFramePr>
        <p:xfrm>
          <a:off x="3432517" y="0"/>
          <a:ext cx="875948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758">
                  <a:extLst>
                    <a:ext uri="{9D8B030D-6E8A-4147-A177-3AD203B41FA5}">
                      <a16:colId xmlns:a16="http://schemas.microsoft.com/office/drawing/2014/main" xmlns="" val="4120799929"/>
                    </a:ext>
                  </a:extLst>
                </a:gridCol>
                <a:gridCol w="1463703">
                  <a:extLst>
                    <a:ext uri="{9D8B030D-6E8A-4147-A177-3AD203B41FA5}">
                      <a16:colId xmlns:a16="http://schemas.microsoft.com/office/drawing/2014/main" xmlns="" val="4159766804"/>
                    </a:ext>
                  </a:extLst>
                </a:gridCol>
                <a:gridCol w="770232">
                  <a:extLst>
                    <a:ext uri="{9D8B030D-6E8A-4147-A177-3AD203B41FA5}">
                      <a16:colId xmlns:a16="http://schemas.microsoft.com/office/drawing/2014/main" xmlns="" val="2802280602"/>
                    </a:ext>
                  </a:extLst>
                </a:gridCol>
                <a:gridCol w="815537">
                  <a:extLst>
                    <a:ext uri="{9D8B030D-6E8A-4147-A177-3AD203B41FA5}">
                      <a16:colId xmlns:a16="http://schemas.microsoft.com/office/drawing/2014/main" xmlns="" val="31151664"/>
                    </a:ext>
                  </a:extLst>
                </a:gridCol>
                <a:gridCol w="921256">
                  <a:extLst>
                    <a:ext uri="{9D8B030D-6E8A-4147-A177-3AD203B41FA5}">
                      <a16:colId xmlns:a16="http://schemas.microsoft.com/office/drawing/2014/main" xmlns="" val="3593357175"/>
                    </a:ext>
                  </a:extLst>
                </a:gridCol>
                <a:gridCol w="875947">
                  <a:extLst>
                    <a:ext uri="{9D8B030D-6E8A-4147-A177-3AD203B41FA5}">
                      <a16:colId xmlns:a16="http://schemas.microsoft.com/office/drawing/2014/main" xmlns="" val="1189113121"/>
                    </a:ext>
                  </a:extLst>
                </a:gridCol>
                <a:gridCol w="800436">
                  <a:extLst>
                    <a:ext uri="{9D8B030D-6E8A-4147-A177-3AD203B41FA5}">
                      <a16:colId xmlns:a16="http://schemas.microsoft.com/office/drawing/2014/main" xmlns="" val="3257654070"/>
                    </a:ext>
                  </a:extLst>
                </a:gridCol>
                <a:gridCol w="860847">
                  <a:extLst>
                    <a:ext uri="{9D8B030D-6E8A-4147-A177-3AD203B41FA5}">
                      <a16:colId xmlns:a16="http://schemas.microsoft.com/office/drawing/2014/main" xmlns="" val="2755293001"/>
                    </a:ext>
                  </a:extLst>
                </a:gridCol>
                <a:gridCol w="709819">
                  <a:extLst>
                    <a:ext uri="{9D8B030D-6E8A-4147-A177-3AD203B41FA5}">
                      <a16:colId xmlns:a16="http://schemas.microsoft.com/office/drawing/2014/main" xmlns="" val="1365666935"/>
                    </a:ext>
                  </a:extLst>
                </a:gridCol>
                <a:gridCol w="875947">
                  <a:extLst>
                    <a:ext uri="{9D8B030D-6E8A-4147-A177-3AD203B41FA5}">
                      <a16:colId xmlns:a16="http://schemas.microsoft.com/office/drawing/2014/main" xmlns="" val="2285168355"/>
                    </a:ext>
                  </a:extLst>
                </a:gridCol>
              </a:tblGrid>
              <a:tr h="37142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 п/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/>
                        <a:t>Школы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Показатели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8079843"/>
                  </a:ext>
                </a:extLst>
              </a:tr>
              <a:tr h="1317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Число школ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1-4 классов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учащихся в 1-4 классах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5-7 классов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учащихся в 5-7 классах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8-10 классов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учащихся в 8-10 классах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4169272"/>
                  </a:ext>
                </a:extLst>
              </a:tr>
              <a:tr h="959502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Начальные школы в рабочих поселках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96296382"/>
                  </a:ext>
                </a:extLst>
              </a:tr>
              <a:tr h="742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Начальные школы на селе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00796206"/>
                  </a:ext>
                </a:extLst>
              </a:tr>
              <a:tr h="1176163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Неполные средние школы в рабочих поселках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1056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632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424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244112395"/>
                  </a:ext>
                </a:extLst>
              </a:tr>
              <a:tr h="959502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Неполные средние школы на селе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727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484856726"/>
                  </a:ext>
                </a:extLst>
              </a:tr>
              <a:tr h="959502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Средние школы в рабочих поселках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670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25570804"/>
                  </a:ext>
                </a:extLst>
              </a:tr>
              <a:tr h="371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3306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2166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695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220225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094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01B3EF-1C57-4FA8-A2F7-9F9C4A24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93195" cy="4601183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/>
              <a:t>Количественные показатели по школам Александровского района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в </a:t>
            </a:r>
            <a:r>
              <a:rPr lang="ru-RU" sz="3200" i="1" dirty="0"/>
              <a:t>1944-1945 </a:t>
            </a:r>
            <a:r>
              <a:rPr lang="ru-RU" sz="3200" i="1" dirty="0" smtClean="0"/>
              <a:t>учебном году</a:t>
            </a:r>
            <a:endParaRPr lang="ru-RU" sz="3200" i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45BC544D-0052-4BBF-A1EE-F7ADF0DA6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0232431"/>
              </p:ext>
            </p:extLst>
          </p:nvPr>
        </p:nvGraphicFramePr>
        <p:xfrm>
          <a:off x="3408531" y="1287725"/>
          <a:ext cx="8783469" cy="3936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226">
                  <a:extLst>
                    <a:ext uri="{9D8B030D-6E8A-4147-A177-3AD203B41FA5}">
                      <a16:colId xmlns:a16="http://schemas.microsoft.com/office/drawing/2014/main" xmlns="" val="3601831408"/>
                    </a:ext>
                  </a:extLst>
                </a:gridCol>
                <a:gridCol w="955952">
                  <a:extLst>
                    <a:ext uri="{9D8B030D-6E8A-4147-A177-3AD203B41FA5}">
                      <a16:colId xmlns:a16="http://schemas.microsoft.com/office/drawing/2014/main" xmlns="" val="1675455299"/>
                    </a:ext>
                  </a:extLst>
                </a:gridCol>
                <a:gridCol w="645267">
                  <a:extLst>
                    <a:ext uri="{9D8B030D-6E8A-4147-A177-3AD203B41FA5}">
                      <a16:colId xmlns:a16="http://schemas.microsoft.com/office/drawing/2014/main" xmlns="" val="2001774881"/>
                    </a:ext>
                  </a:extLst>
                </a:gridCol>
                <a:gridCol w="848407">
                  <a:extLst>
                    <a:ext uri="{9D8B030D-6E8A-4147-A177-3AD203B41FA5}">
                      <a16:colId xmlns:a16="http://schemas.microsoft.com/office/drawing/2014/main" xmlns="" val="1051441971"/>
                    </a:ext>
                  </a:extLst>
                </a:gridCol>
                <a:gridCol w="1027649">
                  <a:extLst>
                    <a:ext uri="{9D8B030D-6E8A-4147-A177-3AD203B41FA5}">
                      <a16:colId xmlns:a16="http://schemas.microsoft.com/office/drawing/2014/main" xmlns="" val="2383826923"/>
                    </a:ext>
                  </a:extLst>
                </a:gridCol>
                <a:gridCol w="1263366">
                  <a:extLst>
                    <a:ext uri="{9D8B030D-6E8A-4147-A177-3AD203B41FA5}">
                      <a16:colId xmlns:a16="http://schemas.microsoft.com/office/drawing/2014/main" xmlns="" val="4122925127"/>
                    </a:ext>
                  </a:extLst>
                </a:gridCol>
                <a:gridCol w="672999">
                  <a:extLst>
                    <a:ext uri="{9D8B030D-6E8A-4147-A177-3AD203B41FA5}">
                      <a16:colId xmlns:a16="http://schemas.microsoft.com/office/drawing/2014/main" xmlns="" val="136235717"/>
                    </a:ext>
                  </a:extLst>
                </a:gridCol>
                <a:gridCol w="959235">
                  <a:extLst>
                    <a:ext uri="{9D8B030D-6E8A-4147-A177-3AD203B41FA5}">
                      <a16:colId xmlns:a16="http://schemas.microsoft.com/office/drawing/2014/main" xmlns="" val="1790740159"/>
                    </a:ext>
                  </a:extLst>
                </a:gridCol>
                <a:gridCol w="717452">
                  <a:extLst>
                    <a:ext uri="{9D8B030D-6E8A-4147-A177-3AD203B41FA5}">
                      <a16:colId xmlns:a16="http://schemas.microsoft.com/office/drawing/2014/main" xmlns="" val="2427721446"/>
                    </a:ext>
                  </a:extLst>
                </a:gridCol>
                <a:gridCol w="1298916">
                  <a:extLst>
                    <a:ext uri="{9D8B030D-6E8A-4147-A177-3AD203B41FA5}">
                      <a16:colId xmlns:a16="http://schemas.microsoft.com/office/drawing/2014/main" xmlns="" val="625963301"/>
                    </a:ext>
                  </a:extLst>
                </a:gridCol>
              </a:tblGrid>
              <a:tr h="42632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 п/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/>
                        <a:t>Школы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Показатели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42586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Число школ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1-4 классов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учащихся в 1-4 классах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5-7 классов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учащихся в 5-7 классах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8-10 классов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учащихся в 8-10 классах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41774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Школы города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2387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1572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763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939511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Школы на селе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1095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881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87593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Школы \ рабочей молодежи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78731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3732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2453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1202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64442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386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1E68EA-1ED2-4E93-8A1F-3E67FBFA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18449" cy="4601183"/>
          </a:xfrm>
        </p:spPr>
        <p:txBody>
          <a:bodyPr>
            <a:normAutofit/>
          </a:bodyPr>
          <a:lstStyle/>
          <a:p>
            <a:pPr algn="ctr"/>
            <a:r>
              <a:rPr lang="ru-RU" i="1" dirty="0"/>
              <a:t>На </a:t>
            </a:r>
            <a:r>
              <a:rPr lang="ru-RU" i="1" dirty="0" smtClean="0"/>
              <a:t>01.11.1942 года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79C875-4881-414F-9CD2-278ABF9B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6" y="3319973"/>
            <a:ext cx="6217920" cy="562709"/>
          </a:xfrm>
        </p:spPr>
        <p:txBody>
          <a:bodyPr>
            <a:noAutofit/>
          </a:bodyPr>
          <a:lstStyle/>
          <a:p>
            <a:r>
              <a:rPr lang="ru-RU" b="1" dirty="0"/>
              <a:t>Начальные школы на селе: </a:t>
            </a:r>
          </a:p>
          <a:p>
            <a:pPr marL="0" indent="0">
              <a:buNone/>
            </a:pPr>
            <a:r>
              <a:rPr lang="ru-RU" sz="1600" dirty="0" err="1"/>
              <a:t>Тунеговская</a:t>
            </a:r>
            <a:r>
              <a:rPr lang="ru-RU" sz="1600" dirty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/>
              <a:t>Макаровская</a:t>
            </a:r>
            <a:r>
              <a:rPr lang="ru-RU" sz="1600" dirty="0"/>
              <a:t> начальная школа </a:t>
            </a:r>
          </a:p>
          <a:p>
            <a:pPr marL="0" indent="0">
              <a:buNone/>
            </a:pPr>
            <a:r>
              <a:rPr lang="ru-RU" sz="1600" dirty="0" err="1"/>
              <a:t>Сафоновская</a:t>
            </a:r>
            <a:r>
              <a:rPr lang="ru-RU" sz="1600" dirty="0"/>
              <a:t> начальная школа </a:t>
            </a:r>
          </a:p>
          <a:p>
            <a:pPr marL="0" indent="0">
              <a:buNone/>
            </a:pPr>
            <a:r>
              <a:rPr lang="ru-RU" sz="1600" dirty="0" err="1"/>
              <a:t>Гремячевская</a:t>
            </a:r>
            <a:r>
              <a:rPr lang="ru-RU" sz="1600" dirty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/>
              <a:t>Подслудская</a:t>
            </a:r>
            <a:r>
              <a:rPr lang="ru-RU" sz="1600" dirty="0"/>
              <a:t> начальная школа </a:t>
            </a:r>
          </a:p>
          <a:p>
            <a:pPr marL="0" indent="0">
              <a:buNone/>
            </a:pPr>
            <a:r>
              <a:rPr lang="ru-RU" sz="1600" dirty="0" err="1"/>
              <a:t>Вижайская</a:t>
            </a:r>
            <a:r>
              <a:rPr lang="ru-RU" sz="1600" dirty="0"/>
              <a:t> начальная школа </a:t>
            </a:r>
          </a:p>
          <a:p>
            <a:pPr marL="0" indent="0">
              <a:buNone/>
            </a:pPr>
            <a:r>
              <a:rPr lang="ru-RU" sz="1600" dirty="0" err="1"/>
              <a:t>Совхозская</a:t>
            </a:r>
            <a:r>
              <a:rPr lang="ru-RU" sz="1600" dirty="0"/>
              <a:t> начальная школа </a:t>
            </a:r>
          </a:p>
          <a:p>
            <a:pPr marL="0" indent="0">
              <a:buNone/>
            </a:pPr>
            <a:r>
              <a:rPr lang="ru-RU" sz="1600" dirty="0" err="1"/>
              <a:t>Степановская</a:t>
            </a:r>
            <a:r>
              <a:rPr lang="ru-RU" sz="1600" dirty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/>
              <a:t>Архиповская</a:t>
            </a:r>
            <a:r>
              <a:rPr lang="ru-RU" sz="1600" dirty="0"/>
              <a:t> начальная школа</a:t>
            </a:r>
          </a:p>
          <a:p>
            <a:pPr marL="0" indent="0">
              <a:buNone/>
            </a:pPr>
            <a:r>
              <a:rPr lang="ru-RU" sz="1600" dirty="0"/>
              <a:t>Больше-</a:t>
            </a:r>
            <a:r>
              <a:rPr lang="ru-RU" sz="1600" dirty="0" err="1"/>
              <a:t>Вильвенская</a:t>
            </a:r>
            <a:r>
              <a:rPr lang="ru-RU" sz="1600" dirty="0"/>
              <a:t> начальная школа №1</a:t>
            </a:r>
          </a:p>
          <a:p>
            <a:pPr marL="0" indent="0">
              <a:buNone/>
            </a:pPr>
            <a:r>
              <a:rPr lang="ru-RU" sz="1600" dirty="0"/>
              <a:t>Больше-</a:t>
            </a:r>
            <a:r>
              <a:rPr lang="ru-RU" sz="1600" dirty="0" err="1"/>
              <a:t>Вильвенская</a:t>
            </a:r>
            <a:r>
              <a:rPr lang="ru-RU" sz="1600" dirty="0"/>
              <a:t> начальная школа №2</a:t>
            </a:r>
          </a:p>
          <a:p>
            <a:pPr marL="0" indent="0">
              <a:buNone/>
            </a:pPr>
            <a:r>
              <a:rPr lang="ru-RU" sz="1600" dirty="0" err="1"/>
              <a:t>Башмаковская</a:t>
            </a:r>
            <a:r>
              <a:rPr lang="ru-RU" sz="1600" dirty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/>
              <a:t>Растесская</a:t>
            </a:r>
            <a:r>
              <a:rPr lang="ru-RU" sz="1600" dirty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/>
              <a:t>Малковская</a:t>
            </a:r>
            <a:r>
              <a:rPr lang="ru-RU" sz="1600" dirty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/>
              <a:t>Кырьинская</a:t>
            </a:r>
            <a:r>
              <a:rPr lang="ru-RU" sz="1600" dirty="0"/>
              <a:t> начальная школа</a:t>
            </a:r>
          </a:p>
          <a:p>
            <a:pPr marL="0" indent="0">
              <a:buNone/>
            </a:pPr>
            <a:r>
              <a:rPr lang="ru-RU" sz="1600" dirty="0"/>
              <a:t>Верх-</a:t>
            </a:r>
            <a:r>
              <a:rPr lang="ru-RU" sz="1600" dirty="0" err="1"/>
              <a:t>Косьвинская</a:t>
            </a:r>
            <a:r>
              <a:rPr lang="ru-RU" sz="1600" dirty="0"/>
              <a:t> начальная школа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24650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1286F0-E95C-4696-8EC1-8C488C98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На 01.11.1942 года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190DEA-1F6F-4AD6-805B-A1A538204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72877"/>
            <a:ext cx="7315200" cy="5849957"/>
          </a:xfrm>
        </p:spPr>
        <p:txBody>
          <a:bodyPr>
            <a:normAutofit/>
          </a:bodyPr>
          <a:lstStyle/>
          <a:p>
            <a:r>
              <a:rPr lang="ru-RU" b="1" dirty="0" smtClean="0"/>
              <a:t>Неполные средние школы на селе: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 err="1" smtClean="0"/>
              <a:t>Усть-Игумская</a:t>
            </a:r>
            <a:r>
              <a:rPr lang="ru-RU" dirty="0" smtClean="0"/>
              <a:t> неполная средняя школа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 smtClean="0"/>
              <a:t>Яйвинская неполная средняя школа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 err="1" smtClean="0"/>
              <a:t>Мало-Вильвенская</a:t>
            </a:r>
            <a:r>
              <a:rPr lang="ru-RU" dirty="0" smtClean="0"/>
              <a:t> неполная средняя школа</a:t>
            </a:r>
          </a:p>
          <a:p>
            <a:pPr marL="0" indent="0">
              <a:spcBef>
                <a:spcPts val="600"/>
              </a:spcBef>
              <a:buNone/>
            </a:pPr>
            <a:endParaRPr lang="ru-RU" sz="900" dirty="0" smtClean="0"/>
          </a:p>
          <a:p>
            <a:r>
              <a:rPr lang="ru-RU" b="1" dirty="0" smtClean="0"/>
              <a:t>Начальные школы в рабочих поселках: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 smtClean="0"/>
              <a:t> Александровская начальная школа</a:t>
            </a:r>
            <a:br>
              <a:rPr lang="ru-RU" dirty="0" smtClean="0"/>
            </a:br>
            <a:endParaRPr lang="ru-RU" sz="800" dirty="0" smtClean="0"/>
          </a:p>
          <a:p>
            <a:r>
              <a:rPr lang="ru-RU" b="1" dirty="0" smtClean="0"/>
              <a:t>Неполные </a:t>
            </a:r>
            <a:r>
              <a:rPr lang="ru-RU" b="1" dirty="0"/>
              <a:t>средние школы в рабочих поселках: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 </a:t>
            </a:r>
            <a:r>
              <a:rPr lang="ru-RU" dirty="0" err="1"/>
              <a:t>Карьерская</a:t>
            </a:r>
            <a:r>
              <a:rPr lang="ru-RU" dirty="0"/>
              <a:t> неполная средняя школа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 err="1"/>
              <a:t>Всеволодо-Вильвенская</a:t>
            </a:r>
            <a:r>
              <a:rPr lang="ru-RU" dirty="0"/>
              <a:t> неполная средняя школа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 err="1"/>
              <a:t>Ивакинская</a:t>
            </a:r>
            <a:r>
              <a:rPr lang="ru-RU" dirty="0"/>
              <a:t> неполная средняя школа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 err="1"/>
              <a:t>Луньевская</a:t>
            </a:r>
            <a:r>
              <a:rPr lang="ru-RU" dirty="0"/>
              <a:t> неполная средняя </a:t>
            </a:r>
            <a:r>
              <a:rPr lang="ru-RU" dirty="0" smtClean="0"/>
              <a:t>школа</a:t>
            </a:r>
          </a:p>
          <a:p>
            <a:pPr marL="0" indent="0">
              <a:spcBef>
                <a:spcPts val="600"/>
              </a:spcBef>
              <a:buNone/>
            </a:pPr>
            <a:endParaRPr lang="ru-RU" sz="800" dirty="0" smtClean="0"/>
          </a:p>
          <a:p>
            <a:r>
              <a:rPr lang="ru-RU" b="1" dirty="0" smtClean="0"/>
              <a:t>Средние </a:t>
            </a:r>
            <a:r>
              <a:rPr lang="ru-RU" b="1" dirty="0"/>
              <a:t>школы в рабочих поселках:</a:t>
            </a:r>
          </a:p>
          <a:p>
            <a:pPr marL="0" indent="0">
              <a:buNone/>
            </a:pPr>
            <a:r>
              <a:rPr lang="ru-RU" dirty="0"/>
              <a:t>Александровская средняя школа</a:t>
            </a:r>
          </a:p>
        </p:txBody>
      </p:sp>
    </p:spTree>
    <p:extLst>
      <p:ext uri="{BB962C8B-B14F-4D97-AF65-F5344CB8AC3E}">
        <p14:creationId xmlns:p14="http://schemas.microsoft.com/office/powerpoint/2010/main" xmlns="" val="409644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F6569A-15F2-403F-8B5B-A9C7B428E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В 1944-1945 годах в районе числились следующие </a:t>
            </a:r>
            <a:r>
              <a:rPr lang="ru-RU" i="1" dirty="0" smtClean="0"/>
              <a:t>школы города: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F32B53-701E-490C-B76F-67565B80E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1133" y="864108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Александровская </a:t>
            </a:r>
            <a:r>
              <a:rPr lang="ru-RU" dirty="0"/>
              <a:t>средняя школа</a:t>
            </a:r>
          </a:p>
          <a:p>
            <a:pPr marL="0" indent="0">
              <a:buNone/>
            </a:pPr>
            <a:r>
              <a:rPr lang="ru-RU" dirty="0"/>
              <a:t>Александровская начальная школа</a:t>
            </a:r>
          </a:p>
          <a:p>
            <a:pPr marL="0" indent="0">
              <a:buNone/>
            </a:pPr>
            <a:r>
              <a:rPr lang="ru-RU" dirty="0" err="1"/>
              <a:t>Луньевская</a:t>
            </a:r>
            <a:r>
              <a:rPr lang="ru-RU" dirty="0"/>
              <a:t> неполная средняя школа</a:t>
            </a:r>
          </a:p>
          <a:p>
            <a:pPr marL="0" indent="0">
              <a:buNone/>
            </a:pPr>
            <a:r>
              <a:rPr lang="ru-RU" dirty="0" err="1"/>
              <a:t>Всеволодо-Вильвенская</a:t>
            </a:r>
            <a:r>
              <a:rPr lang="ru-RU" dirty="0"/>
              <a:t> неполная средняя школа</a:t>
            </a:r>
          </a:p>
          <a:p>
            <a:pPr marL="0" indent="0">
              <a:buNone/>
            </a:pPr>
            <a:r>
              <a:rPr lang="ru-RU" dirty="0" err="1"/>
              <a:t>Карьерская</a:t>
            </a:r>
            <a:r>
              <a:rPr lang="ru-RU" dirty="0"/>
              <a:t> неполная средняя школа</a:t>
            </a:r>
          </a:p>
          <a:p>
            <a:pPr marL="0" indent="0">
              <a:buNone/>
            </a:pPr>
            <a:r>
              <a:rPr lang="ru-RU" dirty="0" err="1"/>
              <a:t>Ивакинская</a:t>
            </a:r>
            <a:r>
              <a:rPr lang="ru-RU" dirty="0"/>
              <a:t> неполная средняя школа</a:t>
            </a:r>
          </a:p>
          <a:p>
            <a:pPr marL="0" indent="0">
              <a:buNone/>
            </a:pPr>
            <a:r>
              <a:rPr lang="ru-RU" dirty="0"/>
              <a:t>Больше-</a:t>
            </a:r>
            <a:r>
              <a:rPr lang="ru-RU" dirty="0" err="1"/>
              <a:t>Вильвенская</a:t>
            </a:r>
            <a:r>
              <a:rPr lang="ru-RU" dirty="0"/>
              <a:t> начальная школа №1</a:t>
            </a:r>
          </a:p>
          <a:p>
            <a:pPr marL="0" indent="0">
              <a:buNone/>
            </a:pPr>
            <a:r>
              <a:rPr lang="ru-RU" dirty="0" err="1"/>
              <a:t>Степановская</a:t>
            </a:r>
            <a:r>
              <a:rPr lang="ru-RU" dirty="0"/>
              <a:t> начальная школа</a:t>
            </a:r>
          </a:p>
          <a:p>
            <a:pPr marL="0" indent="0">
              <a:buNone/>
            </a:pPr>
            <a:r>
              <a:rPr lang="ru-RU" dirty="0" err="1"/>
              <a:t>Совхозская</a:t>
            </a:r>
            <a:r>
              <a:rPr lang="ru-RU" dirty="0"/>
              <a:t> начальная школа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71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4F72E1-B2B9-4C16-9D5B-92FAAFABB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 1944-1945 годах в районе числились следующие сельские школы: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D7DCC2-F9E7-4DEC-AE96-4EA8142A1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err="1" smtClean="0"/>
              <a:t>Архиповская</a:t>
            </a:r>
            <a:r>
              <a:rPr lang="ru-RU" sz="1600" dirty="0" smtClean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 smtClean="0"/>
              <a:t>Башмаковская</a:t>
            </a:r>
            <a:r>
              <a:rPr lang="ru-RU" sz="1600" dirty="0" smtClean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 smtClean="0"/>
              <a:t>Больше-Вильвенская</a:t>
            </a:r>
            <a:r>
              <a:rPr lang="ru-RU" sz="1600" dirty="0" smtClean="0"/>
              <a:t> начальная школа №2</a:t>
            </a:r>
          </a:p>
          <a:p>
            <a:pPr marL="0" indent="0">
              <a:buNone/>
            </a:pPr>
            <a:r>
              <a:rPr lang="ru-RU" sz="1600" dirty="0" err="1" smtClean="0"/>
              <a:t>Верх-Косьвинская</a:t>
            </a:r>
            <a:r>
              <a:rPr lang="ru-RU" sz="1600" dirty="0" smtClean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 smtClean="0"/>
              <a:t>Вижайская</a:t>
            </a:r>
            <a:r>
              <a:rPr lang="ru-RU" sz="1600" dirty="0" smtClean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 smtClean="0"/>
              <a:t>Гремячевская</a:t>
            </a:r>
            <a:r>
              <a:rPr lang="ru-RU" sz="1600" dirty="0" smtClean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 smtClean="0"/>
              <a:t>Кырьинская</a:t>
            </a:r>
            <a:r>
              <a:rPr lang="ru-RU" sz="1600" dirty="0" smtClean="0"/>
              <a:t> начальная школа</a:t>
            </a:r>
          </a:p>
          <a:p>
            <a:pPr marL="0" indent="0">
              <a:buNone/>
            </a:pPr>
            <a:r>
              <a:rPr lang="ru-RU" sz="1600" dirty="0" smtClean="0"/>
              <a:t>Макаровская начальная школа </a:t>
            </a:r>
          </a:p>
          <a:p>
            <a:pPr marL="0" indent="0">
              <a:buNone/>
            </a:pPr>
            <a:r>
              <a:rPr lang="ru-RU" sz="1600" dirty="0" err="1" smtClean="0"/>
              <a:t>Малковская</a:t>
            </a:r>
            <a:r>
              <a:rPr lang="ru-RU" sz="1600" dirty="0" smtClean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 smtClean="0"/>
              <a:t>Мало-Вильвенская</a:t>
            </a:r>
            <a:r>
              <a:rPr lang="ru-RU" sz="1600" dirty="0" smtClean="0"/>
              <a:t> неполная средняя школа</a:t>
            </a:r>
          </a:p>
          <a:p>
            <a:pPr marL="0" indent="0">
              <a:buNone/>
            </a:pPr>
            <a:r>
              <a:rPr lang="ru-RU" sz="1600" dirty="0" err="1" smtClean="0"/>
              <a:t>Подслудская</a:t>
            </a:r>
            <a:r>
              <a:rPr lang="ru-RU" sz="1600" dirty="0" smtClean="0"/>
              <a:t> начальная школа </a:t>
            </a:r>
          </a:p>
          <a:p>
            <a:pPr marL="0" indent="0">
              <a:buNone/>
            </a:pPr>
            <a:r>
              <a:rPr lang="ru-RU" sz="1600" dirty="0" err="1" smtClean="0"/>
              <a:t>Растесская</a:t>
            </a:r>
            <a:r>
              <a:rPr lang="ru-RU" sz="1600" dirty="0" smtClean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 smtClean="0"/>
              <a:t>Сафоновская</a:t>
            </a:r>
            <a:r>
              <a:rPr lang="ru-RU" sz="1600" dirty="0" smtClean="0"/>
              <a:t> начальная школа </a:t>
            </a:r>
          </a:p>
          <a:p>
            <a:pPr marL="0" indent="0">
              <a:buNone/>
            </a:pPr>
            <a:r>
              <a:rPr lang="ru-RU" sz="1600" dirty="0" err="1" smtClean="0"/>
              <a:t>Тунеговская</a:t>
            </a:r>
            <a:r>
              <a:rPr lang="ru-RU" sz="1600" dirty="0" smtClean="0"/>
              <a:t> начальная школа</a:t>
            </a:r>
          </a:p>
          <a:p>
            <a:pPr marL="0" indent="0">
              <a:buNone/>
            </a:pPr>
            <a:r>
              <a:rPr lang="ru-RU" sz="1600" dirty="0" err="1" smtClean="0"/>
              <a:t>Усть-Игумская</a:t>
            </a:r>
            <a:r>
              <a:rPr lang="ru-RU" sz="1600" dirty="0" smtClean="0"/>
              <a:t> </a:t>
            </a:r>
            <a:r>
              <a:rPr lang="ru-RU" sz="1600" dirty="0"/>
              <a:t>неполная средняя школа</a:t>
            </a:r>
          </a:p>
          <a:p>
            <a:pPr marL="0" indent="0">
              <a:buNone/>
            </a:pPr>
            <a:r>
              <a:rPr lang="ru-RU" sz="1600" dirty="0"/>
              <a:t>Яйвинская неполная средняя </a:t>
            </a:r>
            <a:r>
              <a:rPr lang="ru-RU" sz="1600" dirty="0" smtClean="0"/>
              <a:t>школа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654062035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370</TotalTime>
  <Words>3425</Words>
  <Application>Microsoft Office PowerPoint</Application>
  <PresentationFormat>Произвольный</PresentationFormat>
  <Paragraphs>489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Рамка</vt:lpstr>
      <vt:lpstr>Школы Александровского района  Молотовской области  в 1942-1945 годах </vt:lpstr>
      <vt:lpstr>Слайд 2</vt:lpstr>
      <vt:lpstr>Слайд 3</vt:lpstr>
      <vt:lpstr>Количественные показатели по школам Александровского района  в 1942-1943 учебном году</vt:lpstr>
      <vt:lpstr>Количественные показатели по школам Александровского района  в 1944-1945 учебном году</vt:lpstr>
      <vt:lpstr>На 01.11.1942 года</vt:lpstr>
      <vt:lpstr>На 01.11.1942 года</vt:lpstr>
      <vt:lpstr>В 1944-1945 годах в районе числились следующие школы города:</vt:lpstr>
      <vt:lpstr>В 1944-1945 годах в районе числились следующие сельские школы:</vt:lpstr>
      <vt:lpstr>Сведения об учителях за 1944 год:</vt:lpstr>
      <vt:lpstr>Сведения об учителях за 1944 год: </vt:lpstr>
      <vt:lpstr>Гремячевская начальная школа </vt:lpstr>
      <vt:lpstr>Совхозская начальная школа </vt:lpstr>
      <vt:lpstr>Всеволодо-Вильвенская неполная средняя школа </vt:lpstr>
      <vt:lpstr>Луньевская неполная средняя школа</vt:lpstr>
      <vt:lpstr>Яйвинская неполная средняя школа </vt:lpstr>
      <vt:lpstr>Карьерская неполная средняя школа</vt:lpstr>
      <vt:lpstr>Архиповская начальная школа</vt:lpstr>
      <vt:lpstr>Подслудская начальная школа</vt:lpstr>
      <vt:lpstr>Сафоновская начальная школа</vt:lpstr>
      <vt:lpstr>Растесская начальная школа</vt:lpstr>
      <vt:lpstr>Мало-Вильвенская неполная средняя школа</vt:lpstr>
      <vt:lpstr>Макаровская начальная школа</vt:lpstr>
      <vt:lpstr>Тунеговская начальная школа</vt:lpstr>
      <vt:lpstr>Больше-Вильвенская начальная школа</vt:lpstr>
      <vt:lpstr>Вижайская начальная школа</vt:lpstr>
      <vt:lpstr>Александровская начальная школа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Школы Александровского Района</dc:title>
  <dc:creator>User</dc:creator>
  <cp:lastModifiedBy>RePack by SPecialiST</cp:lastModifiedBy>
  <cp:revision>58</cp:revision>
  <dcterms:created xsi:type="dcterms:W3CDTF">2023-05-02T04:50:20Z</dcterms:created>
  <dcterms:modified xsi:type="dcterms:W3CDTF">2023-05-05T03:54:43Z</dcterms:modified>
</cp:coreProperties>
</file>